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1" r:id="rId7"/>
    <p:sldId id="262" r:id="rId8"/>
    <p:sldId id="260"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i-FI" smtClean="0"/>
              <a:t>Muokkaa perustyyl. napsautt.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57300"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633864"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i-FI" smtClean="0"/>
              <a:t>Muokkaa perustyyl. napsautt.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i-FI" smtClean="0"/>
              <a:t>Muokkaa perustyyl. napsautt.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iksy.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iksy.net/" TargetMode="External"/><Relationship Id="rId3" Type="http://schemas.openxmlformats.org/officeDocument/2006/relationships/hyperlink" Target="http://www.rally-toko.fi/sivusto/rally-toko/" TargetMode="External"/><Relationship Id="rId7" Type="http://schemas.openxmlformats.org/officeDocument/2006/relationships/hyperlink" Target="https://www.palveluskoiraliitto.fi/lajit/palveluskoirakoelajit/valjakkohiihto.html" TargetMode="External"/><Relationship Id="rId2" Type="http://schemas.openxmlformats.org/officeDocument/2006/relationships/hyperlink" Target="https://www.iksy.net/" TargetMode="External"/><Relationship Id="rId1" Type="http://schemas.openxmlformats.org/officeDocument/2006/relationships/slideLayout" Target="../slideLayouts/slideLayout2.xml"/><Relationship Id="rId6" Type="http://schemas.openxmlformats.org/officeDocument/2006/relationships/hyperlink" Target="https://www.kennelliitto.fi/koiraharrastukset/kokeet-ja-kilpailut/agility" TargetMode="External"/><Relationship Id="rId5" Type="http://schemas.openxmlformats.org/officeDocument/2006/relationships/hyperlink" Target="http://www.palveluskoiraliitto.fi/lajit/palveluskoirakoelajit/hakukoe.html" TargetMode="External"/><Relationship Id="rId4" Type="http://schemas.openxmlformats.org/officeDocument/2006/relationships/hyperlink" Target="https://www.palveluskoiraliitto.fi/lajit/palveluskoirakoelajit/jalkiko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sz="7200" dirty="0" smtClean="0"/>
              <a:t>IISALMEN SEUDUN Käyttö- ja seurakoirayhdistys ry</a:t>
            </a:r>
            <a:br>
              <a:rPr lang="fi-FI" sz="7200" dirty="0" smtClean="0"/>
            </a:br>
            <a:r>
              <a:rPr lang="fi-FI" sz="7200" dirty="0" err="1" smtClean="0"/>
              <a:t>iksy</a:t>
            </a:r>
            <a:endParaRPr lang="fi-FI" sz="7200" dirty="0"/>
          </a:p>
        </p:txBody>
      </p:sp>
      <p:sp>
        <p:nvSpPr>
          <p:cNvPr id="3" name="Alaotsikko 2"/>
          <p:cNvSpPr>
            <a:spLocks noGrp="1"/>
          </p:cNvSpPr>
          <p:nvPr>
            <p:ph type="subTitle" idx="1"/>
          </p:nvPr>
        </p:nvSpPr>
        <p:spPr/>
        <p:txBody>
          <a:bodyPr>
            <a:normAutofit/>
          </a:bodyPr>
          <a:lstStyle/>
          <a:p>
            <a:r>
              <a:rPr lang="fi-FI" dirty="0">
                <a:hlinkClick r:id="rId2"/>
              </a:rPr>
              <a:t>https://www.iksy.net/</a:t>
            </a:r>
            <a:endParaRPr lang="fi-FI" dirty="0"/>
          </a:p>
          <a:p>
            <a:endParaRPr lang="fi-FI" dirty="0" smtClean="0"/>
          </a:p>
        </p:txBody>
      </p:sp>
    </p:spTree>
    <p:extLst>
      <p:ext uri="{BB962C8B-B14F-4D97-AF65-F5344CB8AC3E}">
        <p14:creationId xmlns:p14="http://schemas.microsoft.com/office/powerpoint/2010/main" val="282047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727087"/>
          </a:xfrm>
        </p:spPr>
        <p:txBody>
          <a:bodyPr>
            <a:normAutofit fontScale="90000"/>
          </a:bodyPr>
          <a:lstStyle/>
          <a:p>
            <a:r>
              <a:rPr lang="fi-FI" dirty="0" smtClean="0"/>
              <a:t>YLEISTÄ </a:t>
            </a:r>
            <a:r>
              <a:rPr lang="fi-FI" dirty="0" smtClean="0"/>
              <a:t>yhdistyksestä</a:t>
            </a:r>
            <a:endParaRPr lang="fi-FI" dirty="0"/>
          </a:p>
        </p:txBody>
      </p:sp>
      <p:sp>
        <p:nvSpPr>
          <p:cNvPr id="3" name="Sisällön paikkamerkki 2"/>
          <p:cNvSpPr>
            <a:spLocks noGrp="1"/>
          </p:cNvSpPr>
          <p:nvPr>
            <p:ph idx="1"/>
          </p:nvPr>
        </p:nvSpPr>
        <p:spPr>
          <a:xfrm>
            <a:off x="1251678" y="1109472"/>
            <a:ext cx="10178322" cy="5596128"/>
          </a:xfrm>
        </p:spPr>
        <p:txBody>
          <a:bodyPr>
            <a:normAutofit/>
          </a:bodyPr>
          <a:lstStyle/>
          <a:p>
            <a:pPr marL="0" indent="0">
              <a:buNone/>
            </a:pPr>
            <a:r>
              <a:rPr lang="fi-FI" dirty="0" smtClean="0"/>
              <a:t>Koiraharrastajille tarkoitettu Iisalmen seudun Käyttö- ja Seurakoirayhdistys ry, tuttavallisemmin IKSY, on perustettu 50 vuotta sitten ja jäseniä yhdistyksessä on noin 100 henkeä. </a:t>
            </a:r>
          </a:p>
          <a:p>
            <a:pPr marL="0" indent="0">
              <a:buNone/>
            </a:pPr>
            <a:r>
              <a:rPr lang="fi-FI" dirty="0" smtClean="0"/>
              <a:t>Jäsenmaksut v. 2020 (yhdistyksen kokous päättää vuosittain):</a:t>
            </a:r>
            <a:endParaRPr lang="fi-FI" dirty="0"/>
          </a:p>
          <a:p>
            <a:pPr marL="0" indent="0">
              <a:buNone/>
            </a:pPr>
            <a:r>
              <a:rPr lang="fi-FI" dirty="0" smtClean="0"/>
              <a:t>* henkilöjäsen </a:t>
            </a:r>
            <a:r>
              <a:rPr lang="fi-FI" dirty="0"/>
              <a:t>sis. jäsenlehden &gt;20 euroa/vuosi</a:t>
            </a:r>
          </a:p>
          <a:p>
            <a:pPr marL="0" indent="0">
              <a:buNone/>
            </a:pPr>
            <a:r>
              <a:rPr lang="fi-FI" dirty="0" smtClean="0"/>
              <a:t>* perheeltä&gt;25 </a:t>
            </a:r>
            <a:r>
              <a:rPr lang="fi-FI" dirty="0"/>
              <a:t>euroa/vuosi (enintään 4 henkilöä)</a:t>
            </a:r>
          </a:p>
          <a:p>
            <a:pPr marL="0" indent="0">
              <a:buNone/>
            </a:pPr>
            <a:r>
              <a:rPr lang="fi-FI" dirty="0" smtClean="0"/>
              <a:t>* ainaisjäsen &gt;</a:t>
            </a:r>
            <a:r>
              <a:rPr lang="fi-FI" dirty="0"/>
              <a:t>150 </a:t>
            </a:r>
            <a:r>
              <a:rPr lang="fi-FI" dirty="0" smtClean="0"/>
              <a:t>euroa/kertamaksu </a:t>
            </a:r>
            <a:r>
              <a:rPr lang="fi-FI" dirty="0" smtClean="0"/>
              <a:t>  </a:t>
            </a:r>
          </a:p>
          <a:p>
            <a:pPr marL="0" indent="0">
              <a:buNone/>
            </a:pPr>
            <a:endParaRPr lang="fi-FI" dirty="0" smtClean="0"/>
          </a:p>
          <a:p>
            <a:pPr marL="0" indent="0">
              <a:buNone/>
            </a:pPr>
            <a:r>
              <a:rPr lang="fi-FI" dirty="0" smtClean="0"/>
              <a:t>Tavoitteenamme </a:t>
            </a:r>
            <a:r>
              <a:rPr lang="fi-FI" dirty="0"/>
              <a:t>on lisätä koirien hyvinvointia ja sosiaalisia taitoja tämän päivän yhteiskunnan vaatimuksiin sekä koiranomistajan ja koiran yhteistyötä, yhdessä harrastamista, koiranlukutaitoa, suhteen yleistä hyvinvointia.</a:t>
            </a:r>
          </a:p>
          <a:p>
            <a:pPr marL="0" indent="0">
              <a:buNone/>
            </a:pPr>
            <a:endParaRPr lang="fi-FI" dirty="0" smtClean="0"/>
          </a:p>
          <a:p>
            <a:pPr marL="0" indent="0">
              <a:buNone/>
            </a:pPr>
            <a:r>
              <a:rPr lang="fi-FI" dirty="0" smtClean="0"/>
              <a:t>Yhdistyksemme </a:t>
            </a:r>
            <a:r>
              <a:rPr lang="fi-FI" dirty="0"/>
              <a:t>toimii ympäri vuoden tarjoten </a:t>
            </a:r>
            <a:r>
              <a:rPr lang="fi-FI" dirty="0" smtClean="0"/>
              <a:t>koirakoille monipuolisesti </a:t>
            </a:r>
            <a:r>
              <a:rPr lang="fi-FI" dirty="0"/>
              <a:t>koulutusmahdollisuuksia</a:t>
            </a:r>
            <a:r>
              <a:rPr lang="fi-FI" dirty="0" smtClean="0"/>
              <a:t>. Lajeina ovat muun muassa </a:t>
            </a:r>
            <a:r>
              <a:rPr lang="fi-FI" dirty="0" err="1" smtClean="0"/>
              <a:t>toko</a:t>
            </a:r>
            <a:r>
              <a:rPr lang="fi-FI" dirty="0" smtClean="0"/>
              <a:t>, </a:t>
            </a:r>
            <a:r>
              <a:rPr lang="fi-FI" dirty="0" err="1" smtClean="0"/>
              <a:t>rally-toko</a:t>
            </a:r>
            <a:r>
              <a:rPr lang="fi-FI" dirty="0" smtClean="0"/>
              <a:t>, haku- ja </a:t>
            </a:r>
            <a:r>
              <a:rPr lang="fi-FI" dirty="0" err="1" smtClean="0"/>
              <a:t>vepe</a:t>
            </a:r>
            <a:r>
              <a:rPr lang="fi-FI" dirty="0" smtClean="0"/>
              <a:t>. </a:t>
            </a: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1286816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6"/>
            <a:ext cx="10178322" cy="647840"/>
          </a:xfrm>
        </p:spPr>
        <p:txBody>
          <a:bodyPr>
            <a:normAutofit/>
          </a:bodyPr>
          <a:lstStyle/>
          <a:p>
            <a:r>
              <a:rPr lang="fi-FI" sz="3600" dirty="0" smtClean="0"/>
              <a:t>LAJIT - </a:t>
            </a:r>
            <a:r>
              <a:rPr lang="fi-FI" sz="3600" dirty="0" err="1" smtClean="0"/>
              <a:t>toko</a:t>
            </a:r>
            <a:endParaRPr lang="fi-FI" sz="3600" dirty="0"/>
          </a:p>
        </p:txBody>
      </p:sp>
      <p:sp>
        <p:nvSpPr>
          <p:cNvPr id="3" name="Sisällön paikkamerkki 2"/>
          <p:cNvSpPr>
            <a:spLocks noGrp="1"/>
          </p:cNvSpPr>
          <p:nvPr>
            <p:ph idx="1"/>
          </p:nvPr>
        </p:nvSpPr>
        <p:spPr>
          <a:xfrm>
            <a:off x="1302478" y="1030226"/>
            <a:ext cx="10308446" cy="5675375"/>
          </a:xfrm>
        </p:spPr>
        <p:txBody>
          <a:bodyPr>
            <a:normAutofit/>
          </a:bodyPr>
          <a:lstStyle/>
          <a:p>
            <a:pPr marL="0" indent="0">
              <a:buNone/>
            </a:pPr>
            <a:r>
              <a:rPr lang="fi-FI" dirty="0" smtClean="0"/>
              <a:t>ARKITOTTELEVAISUUSKOULUTUS – TI KLO 18.30-19.15 Iisalmi, Ratapellonkatu 22, koirien koulutuskenttä</a:t>
            </a:r>
          </a:p>
          <a:p>
            <a:pPr marL="0" indent="0">
              <a:buNone/>
            </a:pPr>
            <a:r>
              <a:rPr lang="fi-FI" dirty="0" smtClean="0"/>
              <a:t>Tavoitteena edesauttaa koirakkojen arjen tottelevaisuuden perusasioiden oppimista positiivisen ilmapiirin kautta  ja rohkaista koirakkoja yhteiseen mukavaan tekemiseen – iloitaan onnistumisista eivätkä virheet haittaa.  Totuttaa koiria toisten koirien läheisyyteen. Koiria opetetaan mm. seuraamaan ohjaajan vieressä, istumaan, menemään maahan, pysähtymään ja tulemaan luokse. </a:t>
            </a:r>
          </a:p>
          <a:p>
            <a:pPr marL="0" indent="0">
              <a:buNone/>
            </a:pPr>
            <a:endParaRPr lang="fi-FI" dirty="0" smtClean="0"/>
          </a:p>
          <a:p>
            <a:pPr marL="0" indent="0">
              <a:buNone/>
            </a:pPr>
            <a:r>
              <a:rPr lang="fi-FI" dirty="0" smtClean="0"/>
              <a:t>TOKO-JATKORYHMÄ - </a:t>
            </a:r>
            <a:r>
              <a:rPr lang="fi-FI" dirty="0"/>
              <a:t>TI KLO </a:t>
            </a:r>
            <a:r>
              <a:rPr lang="fi-FI" dirty="0" smtClean="0"/>
              <a:t>19.15-20.00 </a:t>
            </a:r>
            <a:r>
              <a:rPr lang="fi-FI" dirty="0"/>
              <a:t>Iisalmi, Ratapellonkatu 22, koirien koulutuskenttä</a:t>
            </a:r>
          </a:p>
          <a:p>
            <a:pPr marL="0" indent="0">
              <a:buNone/>
            </a:pPr>
            <a:r>
              <a:rPr lang="fi-FI" dirty="0" smtClean="0"/>
              <a:t>Ryhmä TOKO-liikkeissä jo hieman kehittyneemmille koirakoille, joille haetaan varmuutta TOKO-liikkeisiin ja kisaaville kisavarmuutta. </a:t>
            </a:r>
            <a:endParaRPr lang="fi-FI" dirty="0" smtClean="0"/>
          </a:p>
          <a:p>
            <a:endParaRPr lang="fi-FI" dirty="0"/>
          </a:p>
        </p:txBody>
      </p:sp>
      <p:pic>
        <p:nvPicPr>
          <p:cNvPr id="3074" name="Picture 2" descr="https://bin.yhdistysavain.fi/1595006/kbogOwafWPd4uCceGfkk0T6Wjj/Captur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1992" y="4655632"/>
            <a:ext cx="6673336" cy="220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94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20732" y="150737"/>
            <a:ext cx="10178322" cy="629551"/>
          </a:xfrm>
        </p:spPr>
        <p:txBody>
          <a:bodyPr>
            <a:noAutofit/>
          </a:bodyPr>
          <a:lstStyle/>
          <a:p>
            <a:r>
              <a:rPr lang="fi-FI" sz="3600" dirty="0"/>
              <a:t>LAJIT </a:t>
            </a:r>
            <a:r>
              <a:rPr lang="fi-FI" sz="3600" dirty="0" smtClean="0"/>
              <a:t>– RALLY-</a:t>
            </a:r>
            <a:r>
              <a:rPr lang="fi-FI" sz="3600" dirty="0" err="1" smtClean="0"/>
              <a:t>toko</a:t>
            </a:r>
            <a:r>
              <a:rPr lang="fi-FI" sz="3600" dirty="0" smtClean="0"/>
              <a:t> </a:t>
            </a:r>
            <a:endParaRPr lang="fi-FI" sz="3600" dirty="0"/>
          </a:p>
        </p:txBody>
      </p:sp>
      <p:sp>
        <p:nvSpPr>
          <p:cNvPr id="3" name="Sisällön paikkamerkki 2"/>
          <p:cNvSpPr>
            <a:spLocks noGrp="1"/>
          </p:cNvSpPr>
          <p:nvPr>
            <p:ph idx="1"/>
          </p:nvPr>
        </p:nvSpPr>
        <p:spPr>
          <a:xfrm>
            <a:off x="1181446" y="869112"/>
            <a:ext cx="16823885" cy="12033099"/>
          </a:xfrm>
        </p:spPr>
        <p:txBody>
          <a:bodyPr>
            <a:normAutofit/>
          </a:bodyPr>
          <a:lstStyle/>
          <a:p>
            <a:pPr marL="0" indent="0">
              <a:buNone/>
            </a:pPr>
            <a:r>
              <a:rPr lang="fi-FI" dirty="0"/>
              <a:t>Keskiviikkoisin klo </a:t>
            </a:r>
            <a:r>
              <a:rPr lang="fi-FI" dirty="0" smtClean="0"/>
              <a:t>17-&gt; IISALMI, RATAPELLONKATU 22, KOIRIEN </a:t>
            </a:r>
            <a:r>
              <a:rPr lang="fi-FI" dirty="0"/>
              <a:t>KOULUTUSKENTTÄ</a:t>
            </a:r>
          </a:p>
          <a:p>
            <a:pPr marL="0" indent="0">
              <a:buNone/>
            </a:pPr>
            <a:r>
              <a:rPr lang="fi-FI" dirty="0" smtClean="0"/>
              <a:t>Tiistaisin </a:t>
            </a:r>
            <a:r>
              <a:rPr lang="fi-FI" dirty="0"/>
              <a:t>klo </a:t>
            </a:r>
            <a:r>
              <a:rPr lang="fi-FI" dirty="0" smtClean="0"/>
              <a:t>18-&gt; </a:t>
            </a:r>
            <a:r>
              <a:rPr lang="fi-FI" dirty="0"/>
              <a:t>Lapinlahdella VAK Oy:n parkkipaikalla, Nygrenintie </a:t>
            </a:r>
            <a:r>
              <a:rPr lang="fi-FI" dirty="0" smtClean="0"/>
              <a:t>15</a:t>
            </a:r>
          </a:p>
          <a:p>
            <a:pPr marL="0" indent="0">
              <a:buNone/>
            </a:pPr>
            <a:endParaRPr lang="fi-FI" dirty="0" smtClean="0"/>
          </a:p>
          <a:p>
            <a:pPr marL="0" indent="0">
              <a:buNone/>
            </a:pPr>
            <a:r>
              <a:rPr lang="fi-FI" dirty="0" err="1" smtClean="0"/>
              <a:t>Rally-tokossa</a:t>
            </a:r>
            <a:r>
              <a:rPr lang="fi-FI" dirty="0" smtClean="0"/>
              <a:t> </a:t>
            </a:r>
            <a:r>
              <a:rPr lang="fi-FI" dirty="0"/>
              <a:t>suoritetaan rata, joka koostuu erilaisista </a:t>
            </a:r>
            <a:r>
              <a:rPr lang="fi-FI" dirty="0" smtClean="0"/>
              <a:t>tehtäväkylteistä</a:t>
            </a:r>
            <a:r>
              <a:rPr lang="fi-FI" dirty="0"/>
              <a:t>. </a:t>
            </a:r>
            <a:endParaRPr lang="fi-FI" dirty="0" smtClean="0"/>
          </a:p>
          <a:p>
            <a:pPr marL="0" indent="0">
              <a:buNone/>
            </a:pPr>
            <a:r>
              <a:rPr lang="fi-FI" dirty="0" smtClean="0"/>
              <a:t>Kylttejä </a:t>
            </a:r>
            <a:r>
              <a:rPr lang="fi-FI" dirty="0"/>
              <a:t>on radalla 10–20 kpl 3-5 metrin välein. Koirakko etenee radalla perusseuraamisessa ja </a:t>
            </a:r>
            <a:r>
              <a:rPr lang="fi-FI" dirty="0" smtClean="0"/>
              <a:t>suorittaa</a:t>
            </a:r>
          </a:p>
          <a:p>
            <a:pPr marL="0" indent="0">
              <a:buNone/>
            </a:pPr>
            <a:r>
              <a:rPr lang="fi-FI" dirty="0" smtClean="0"/>
              <a:t>kullakin </a:t>
            </a:r>
            <a:r>
              <a:rPr lang="fi-FI" dirty="0"/>
              <a:t>kyltillä siinä määrätyn tehtävän. Tehtävät ovat esimerkiksi erilaisia suunnan- ja vauhdin </a:t>
            </a:r>
            <a:endParaRPr lang="fi-FI" dirty="0" smtClean="0"/>
          </a:p>
          <a:p>
            <a:pPr marL="0" indent="0">
              <a:buNone/>
            </a:pPr>
            <a:r>
              <a:rPr lang="fi-FI" dirty="0" smtClean="0"/>
              <a:t>muutoksia</a:t>
            </a:r>
            <a:r>
              <a:rPr lang="fi-FI" dirty="0"/>
              <a:t>, pujottelua, pyörähdyksiä, peruuttamista, puolenvaihtoja, erilaisia asentoja ja niiden vaihtoja. </a:t>
            </a:r>
            <a:endParaRPr lang="fi-FI" dirty="0" smtClean="0"/>
          </a:p>
          <a:p>
            <a:pPr marL="0" indent="0">
              <a:buNone/>
            </a:pPr>
            <a:r>
              <a:rPr lang="fi-FI" dirty="0" smtClean="0"/>
              <a:t>Radalla </a:t>
            </a:r>
            <a:r>
              <a:rPr lang="fi-FI" dirty="0"/>
              <a:t>voi olla myös hyppy tai putki </a:t>
            </a:r>
            <a:endParaRPr lang="fi-FI" dirty="0" smtClean="0"/>
          </a:p>
          <a:p>
            <a:pPr marL="0" indent="0">
              <a:buNone/>
            </a:pPr>
            <a:r>
              <a:rPr lang="fi-FI" dirty="0" smtClean="0"/>
              <a:t>sekä </a:t>
            </a:r>
            <a:r>
              <a:rPr lang="fi-FI" dirty="0"/>
              <a:t>nami- tai leluhoukutus. </a:t>
            </a:r>
            <a:endParaRPr lang="fi-FI" dirty="0" smtClean="0"/>
          </a:p>
          <a:p>
            <a:pPr marL="0" indent="0">
              <a:buNone/>
            </a:pPr>
            <a:r>
              <a:rPr lang="fi-FI" dirty="0" smtClean="0"/>
              <a:t>Radan </a:t>
            </a:r>
            <a:r>
              <a:rPr lang="fi-FI" dirty="0"/>
              <a:t>pituus ja liikkeiden vaativuus kasvaa </a:t>
            </a:r>
            <a:endParaRPr lang="fi-FI" dirty="0" smtClean="0"/>
          </a:p>
          <a:p>
            <a:pPr marL="0" indent="0">
              <a:buNone/>
            </a:pPr>
            <a:r>
              <a:rPr lang="fi-FI" dirty="0" smtClean="0"/>
              <a:t>luokasta </a:t>
            </a:r>
            <a:r>
              <a:rPr lang="fi-FI" dirty="0"/>
              <a:t>toiseen siirryttäessä.</a:t>
            </a:r>
            <a:endParaRPr lang="fi-FI" dirty="0" smtClean="0"/>
          </a:p>
          <a:p>
            <a:pPr marL="0" indent="0">
              <a:buNone/>
            </a:pPr>
            <a:endParaRPr lang="fi-FI" dirty="0"/>
          </a:p>
          <a:p>
            <a:pPr marL="0" indent="0">
              <a:buNone/>
            </a:pPr>
            <a:endParaRPr lang="fi-FI" dirty="0" smtClean="0"/>
          </a:p>
          <a:p>
            <a:pPr marL="0" indent="0">
              <a:buNone/>
            </a:pPr>
            <a:endParaRPr lang="fi-FI" dirty="0"/>
          </a:p>
          <a:p>
            <a:pPr marL="0" indent="0">
              <a:buNone/>
            </a:pPr>
            <a:endParaRPr lang="fi-FI" dirty="0"/>
          </a:p>
        </p:txBody>
      </p:sp>
      <p:pic>
        <p:nvPicPr>
          <p:cNvPr id="1026" name="Picture 2" descr="https://bin.yhdistysavain.fi/1595006/oYcgtb8EigKVGidQ4qsx0T6Wjj/Capture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7854" y="3826393"/>
            <a:ext cx="3640313" cy="290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87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592975"/>
          </a:xfrm>
        </p:spPr>
        <p:txBody>
          <a:bodyPr>
            <a:normAutofit fontScale="90000"/>
          </a:bodyPr>
          <a:lstStyle/>
          <a:p>
            <a:r>
              <a:rPr lang="fi-FI" sz="4000" dirty="0" smtClean="0"/>
              <a:t>Lajit - </a:t>
            </a:r>
            <a:r>
              <a:rPr lang="fi-FI" sz="4000" dirty="0" err="1" smtClean="0"/>
              <a:t>vepe</a:t>
            </a:r>
            <a:r>
              <a:rPr lang="fi-FI" sz="4000" dirty="0" smtClean="0"/>
              <a:t>  </a:t>
            </a:r>
            <a:endParaRPr lang="fi-FI" sz="4000" dirty="0"/>
          </a:p>
        </p:txBody>
      </p:sp>
      <p:sp>
        <p:nvSpPr>
          <p:cNvPr id="3" name="Sisällön paikkamerkki 2"/>
          <p:cNvSpPr>
            <a:spLocks noGrp="1"/>
          </p:cNvSpPr>
          <p:nvPr>
            <p:ph idx="1"/>
          </p:nvPr>
        </p:nvSpPr>
        <p:spPr>
          <a:xfrm>
            <a:off x="1251677" y="1158240"/>
            <a:ext cx="19532767" cy="14925718"/>
          </a:xfrm>
        </p:spPr>
        <p:txBody>
          <a:bodyPr>
            <a:normAutofit/>
          </a:bodyPr>
          <a:lstStyle/>
          <a:p>
            <a:pPr marL="0" indent="0">
              <a:buNone/>
            </a:pPr>
            <a:r>
              <a:rPr lang="fi-FI" dirty="0" smtClean="0"/>
              <a:t>VEPE eli vesipelastus – laji, jossa kaikki kastuu!</a:t>
            </a:r>
          </a:p>
          <a:p>
            <a:pPr marL="0" indent="0">
              <a:buNone/>
            </a:pPr>
            <a:r>
              <a:rPr lang="fi-FI" dirty="0" err="1"/>
              <a:t>Vepeä</a:t>
            </a:r>
            <a:r>
              <a:rPr lang="fi-FI" dirty="0"/>
              <a:t> voi harrastaa lähes </a:t>
            </a:r>
            <a:r>
              <a:rPr lang="fi-FI" dirty="0" smtClean="0"/>
              <a:t>kaiken rotuisilla </a:t>
            </a:r>
            <a:r>
              <a:rPr lang="fi-FI" dirty="0"/>
              <a:t>koirilla. </a:t>
            </a:r>
            <a:endParaRPr lang="fi-FI" dirty="0" smtClean="0"/>
          </a:p>
          <a:p>
            <a:pPr marL="0" indent="0">
              <a:buNone/>
            </a:pPr>
            <a:r>
              <a:rPr lang="fi-FI" dirty="0" smtClean="0"/>
              <a:t>Tietenkin </a:t>
            </a:r>
            <a:r>
              <a:rPr lang="fi-FI" dirty="0"/>
              <a:t>koiran pitää uida mielellään ja perustottelevaisuuden tulee olla kunnossa. </a:t>
            </a:r>
            <a:endParaRPr lang="fi-FI" dirty="0" smtClean="0"/>
          </a:p>
          <a:p>
            <a:pPr marL="0" indent="0">
              <a:buNone/>
            </a:pPr>
            <a:r>
              <a:rPr lang="fi-FI" dirty="0" smtClean="0"/>
              <a:t>Koiran </a:t>
            </a:r>
            <a:r>
              <a:rPr lang="fi-FI" dirty="0"/>
              <a:t>pitää olla fyysisesti riittävän kookas ja voimakas hinaamaan kumivenettä sekä ihmistä vedessä. </a:t>
            </a:r>
            <a:endParaRPr lang="fi-FI" dirty="0" smtClean="0"/>
          </a:p>
          <a:p>
            <a:pPr marL="0" indent="0">
              <a:buNone/>
            </a:pPr>
            <a:r>
              <a:rPr lang="fi-FI" dirty="0" err="1" smtClean="0"/>
              <a:t>Vepekokeisiin</a:t>
            </a:r>
            <a:r>
              <a:rPr lang="fi-FI" dirty="0" smtClean="0"/>
              <a:t> </a:t>
            </a:r>
            <a:r>
              <a:rPr lang="fi-FI" dirty="0"/>
              <a:t>pääsevät kaikki rekisteröidyt rotukoirat soveltuvuuskokeen kautta.</a:t>
            </a:r>
            <a:r>
              <a:rPr lang="fi-FI" dirty="0" smtClean="0"/>
              <a:t> </a:t>
            </a:r>
          </a:p>
          <a:p>
            <a:endParaRPr lang="fi-FI" dirty="0"/>
          </a:p>
          <a:p>
            <a:r>
              <a:rPr lang="fi-FI" dirty="0" err="1"/>
              <a:t>V</a:t>
            </a:r>
            <a:r>
              <a:rPr lang="fi-FI" dirty="0" err="1" smtClean="0"/>
              <a:t>epeläiset</a:t>
            </a:r>
            <a:r>
              <a:rPr lang="fi-FI" dirty="0" smtClean="0"/>
              <a:t> treenaavat keväästä</a:t>
            </a:r>
          </a:p>
          <a:p>
            <a:pPr marL="0" indent="0">
              <a:buNone/>
            </a:pPr>
            <a:r>
              <a:rPr lang="fi-FI" dirty="0" smtClean="0"/>
              <a:t>   syksyyn sulan veden aikaan. </a:t>
            </a:r>
            <a:endParaRPr lang="fi-FI" dirty="0" smtClean="0"/>
          </a:p>
          <a:p>
            <a:endParaRPr lang="fi-FI" dirty="0" smtClean="0"/>
          </a:p>
          <a:p>
            <a:endParaRPr lang="fi-FI" dirty="0"/>
          </a:p>
          <a:p>
            <a:endParaRPr lang="fi-FI" dirty="0"/>
          </a:p>
        </p:txBody>
      </p:sp>
      <p:pic>
        <p:nvPicPr>
          <p:cNvPr id="2050" name="Picture 2" descr="https://bin.yhdistysavain.fi/1595006/UFO4Z0jDvabhx10Gedwa0T6Wji/Cap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715" y="3603942"/>
            <a:ext cx="5309285" cy="2917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49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714895"/>
          </a:xfrm>
        </p:spPr>
        <p:txBody>
          <a:bodyPr>
            <a:normAutofit/>
          </a:bodyPr>
          <a:lstStyle/>
          <a:p>
            <a:r>
              <a:rPr lang="fi-FI" sz="3600" dirty="0" smtClean="0"/>
              <a:t>LAJIT – pk-LAJIT – haku &amp; jälki</a:t>
            </a:r>
            <a:endParaRPr lang="fi-FI" sz="3600" dirty="0"/>
          </a:p>
        </p:txBody>
      </p:sp>
      <p:sp>
        <p:nvSpPr>
          <p:cNvPr id="3" name="Sisällön paikkamerkki 2"/>
          <p:cNvSpPr>
            <a:spLocks noGrp="1"/>
          </p:cNvSpPr>
          <p:nvPr>
            <p:ph idx="1"/>
          </p:nvPr>
        </p:nvSpPr>
        <p:spPr>
          <a:xfrm>
            <a:off x="1251678" y="1097280"/>
            <a:ext cx="10178322" cy="5522975"/>
          </a:xfrm>
        </p:spPr>
        <p:txBody>
          <a:bodyPr>
            <a:normAutofit/>
          </a:bodyPr>
          <a:lstStyle/>
          <a:p>
            <a:r>
              <a:rPr lang="fi-FI" dirty="0" smtClean="0"/>
              <a:t>Yhdistyksen </a:t>
            </a:r>
            <a:r>
              <a:rPr lang="fi-FI" dirty="0"/>
              <a:t>tarjoamien </a:t>
            </a:r>
            <a:r>
              <a:rPr lang="fi-FI" dirty="0" smtClean="0"/>
              <a:t>palveluskoira-lajien </a:t>
            </a:r>
            <a:r>
              <a:rPr lang="fi-FI" dirty="0"/>
              <a:t>parista, voit löytää itsesi jälkinarun perästä tai hakualueen reunalta</a:t>
            </a:r>
            <a:r>
              <a:rPr lang="fi-FI" dirty="0" smtClean="0"/>
              <a:t>.</a:t>
            </a:r>
          </a:p>
          <a:p>
            <a:r>
              <a:rPr lang="fi-FI" dirty="0"/>
              <a:t>JÄLKI: Koiran koolla ei ole suoranaista vaikutusta </a:t>
            </a:r>
            <a:r>
              <a:rPr lang="fi-FI" dirty="0" err="1"/>
              <a:t>jäljestykseen</a:t>
            </a:r>
            <a:r>
              <a:rPr lang="fi-FI" dirty="0" smtClean="0"/>
              <a:t>. </a:t>
            </a:r>
            <a:endParaRPr lang="fi-FI" dirty="0"/>
          </a:p>
          <a:p>
            <a:pPr marL="0" indent="0">
              <a:buNone/>
            </a:pPr>
            <a:r>
              <a:rPr lang="fi-FI" dirty="0" smtClean="0"/>
              <a:t>   Jälki </a:t>
            </a:r>
            <a:r>
              <a:rPr lang="fi-FI" dirty="0"/>
              <a:t>tehdään siten, että ihminen kävelee maastossa sovitun reitin ja pudottaa </a:t>
            </a:r>
            <a:r>
              <a:rPr lang="fi-FI" dirty="0" smtClean="0"/>
              <a:t>kävelyuralleen</a:t>
            </a:r>
          </a:p>
          <a:p>
            <a:pPr marL="0" indent="0">
              <a:buNone/>
            </a:pPr>
            <a:r>
              <a:rPr lang="fi-FI" dirty="0" smtClean="0"/>
              <a:t>   keppejä</a:t>
            </a:r>
            <a:r>
              <a:rPr lang="fi-FI" dirty="0"/>
              <a:t>. Maan pinta murtuu askelten alla ja koira haistaa </a:t>
            </a:r>
            <a:r>
              <a:rPr lang="fi-FI" dirty="0" smtClean="0"/>
              <a:t>tämän </a:t>
            </a:r>
            <a:r>
              <a:rPr lang="fi-FI" dirty="0"/>
              <a:t>perusteella jäljen </a:t>
            </a:r>
            <a:r>
              <a:rPr lang="fi-FI" dirty="0" smtClean="0"/>
              <a:t>kulun</a:t>
            </a:r>
          </a:p>
          <a:p>
            <a:pPr marL="0" indent="0">
              <a:buNone/>
            </a:pPr>
            <a:r>
              <a:rPr lang="fi-FI" dirty="0"/>
              <a:t> </a:t>
            </a:r>
            <a:r>
              <a:rPr lang="fi-FI" dirty="0" smtClean="0"/>
              <a:t>  maastossa. Koiralle </a:t>
            </a:r>
            <a:r>
              <a:rPr lang="fi-FI" dirty="0"/>
              <a:t>opetetaan, että se aloittaa käskystä jäljen etsimisen ja ilmaisee jäljeltä </a:t>
            </a:r>
            <a:endParaRPr lang="fi-FI" dirty="0" smtClean="0"/>
          </a:p>
          <a:p>
            <a:pPr marL="0" indent="0">
              <a:buNone/>
            </a:pPr>
            <a:r>
              <a:rPr lang="fi-FI" dirty="0"/>
              <a:t> </a:t>
            </a:r>
            <a:r>
              <a:rPr lang="fi-FI" dirty="0" smtClean="0"/>
              <a:t>  löytämänsä </a:t>
            </a:r>
            <a:r>
              <a:rPr lang="fi-FI" dirty="0"/>
              <a:t>ihmisen pudottamat esineet eli kepit ohjaajalleen</a:t>
            </a:r>
            <a:r>
              <a:rPr lang="fi-FI" dirty="0" smtClean="0"/>
              <a:t>.</a:t>
            </a:r>
          </a:p>
          <a:p>
            <a:pPr marL="0" indent="0">
              <a:buNone/>
            </a:pPr>
            <a:endParaRPr lang="fi-FI" dirty="0" smtClean="0"/>
          </a:p>
          <a:p>
            <a:r>
              <a:rPr lang="fi-FI" dirty="0" smtClean="0"/>
              <a:t>HAKU:  Hakukoe </a:t>
            </a:r>
            <a:r>
              <a:rPr lang="fi-FI" dirty="0"/>
              <a:t>muodostuu kahdesta osasta: esine-etsinnästä ja henkilöhausta. </a:t>
            </a:r>
            <a:endParaRPr lang="fi-FI" dirty="0" smtClean="0"/>
          </a:p>
          <a:p>
            <a:pPr marL="0" indent="0">
              <a:buNone/>
            </a:pPr>
            <a:r>
              <a:rPr lang="fi-FI" dirty="0" smtClean="0"/>
              <a:t>   Esine-etsinnässä </a:t>
            </a:r>
            <a:r>
              <a:rPr lang="fi-FI" dirty="0"/>
              <a:t>koiran tulee löytää ihmiselle kuuluvia esineitä 50x50 metrin suuruiselta </a:t>
            </a:r>
            <a:r>
              <a:rPr lang="fi-FI" dirty="0" smtClean="0"/>
              <a:t>maa-</a:t>
            </a:r>
          </a:p>
          <a:p>
            <a:pPr marL="0" indent="0">
              <a:buNone/>
            </a:pPr>
            <a:r>
              <a:rPr lang="fi-FI" dirty="0"/>
              <a:t> </a:t>
            </a:r>
            <a:r>
              <a:rPr lang="fi-FI" dirty="0" smtClean="0"/>
              <a:t>  alueelta</a:t>
            </a:r>
            <a:r>
              <a:rPr lang="fi-FI" dirty="0"/>
              <a:t>. Henkilöhaussa koira etsii määrätyn kokoiselta alueelta sinne piilotettuja ihmisiä, ns. </a:t>
            </a:r>
            <a:endParaRPr lang="fi-FI" dirty="0" smtClean="0"/>
          </a:p>
          <a:p>
            <a:pPr marL="0" indent="0">
              <a:buNone/>
            </a:pPr>
            <a:r>
              <a:rPr lang="fi-FI" dirty="0"/>
              <a:t> </a:t>
            </a:r>
            <a:r>
              <a:rPr lang="fi-FI" dirty="0" smtClean="0"/>
              <a:t>  maalimiehiä</a:t>
            </a:r>
            <a:r>
              <a:rPr lang="fi-FI" dirty="0"/>
              <a:t>.</a:t>
            </a:r>
            <a:endParaRPr lang="fi-FI" dirty="0"/>
          </a:p>
          <a:p>
            <a:pPr marL="0" indent="0">
              <a:buNone/>
            </a:pPr>
            <a:endParaRPr lang="fi-FI" dirty="0"/>
          </a:p>
          <a:p>
            <a:endParaRPr lang="fi-FI" dirty="0"/>
          </a:p>
          <a:p>
            <a:endParaRPr lang="fi-FI" dirty="0" smtClean="0"/>
          </a:p>
          <a:p>
            <a:pPr marL="0" indent="0">
              <a:buNone/>
            </a:pPr>
            <a:endParaRPr lang="fi-FI" dirty="0"/>
          </a:p>
          <a:p>
            <a:endParaRPr lang="fi-FI" dirty="0"/>
          </a:p>
        </p:txBody>
      </p:sp>
    </p:spTree>
    <p:extLst>
      <p:ext uri="{BB962C8B-B14F-4D97-AF65-F5344CB8AC3E}">
        <p14:creationId xmlns:p14="http://schemas.microsoft.com/office/powerpoint/2010/main" val="176304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824623"/>
          </a:xfrm>
        </p:spPr>
        <p:txBody>
          <a:bodyPr>
            <a:normAutofit fontScale="90000"/>
          </a:bodyPr>
          <a:lstStyle/>
          <a:p>
            <a:r>
              <a:rPr lang="fi-FI" sz="3600" dirty="0" smtClean="0"/>
              <a:t>Lajit - </a:t>
            </a:r>
            <a:r>
              <a:rPr lang="fi-FI" sz="3600" dirty="0" err="1" smtClean="0"/>
              <a:t>agility</a:t>
            </a:r>
            <a:r>
              <a:rPr lang="fi-FI" sz="3600" dirty="0" smtClean="0"/>
              <a:t> </a:t>
            </a:r>
            <a:r>
              <a:rPr lang="fi-FI" sz="5400" dirty="0" smtClean="0"/>
              <a:t> </a:t>
            </a:r>
            <a:endParaRPr lang="fi-FI" dirty="0"/>
          </a:p>
        </p:txBody>
      </p:sp>
      <p:sp>
        <p:nvSpPr>
          <p:cNvPr id="3" name="Sisällön paikkamerkki 2"/>
          <p:cNvSpPr>
            <a:spLocks noGrp="1"/>
          </p:cNvSpPr>
          <p:nvPr>
            <p:ph idx="1"/>
          </p:nvPr>
        </p:nvSpPr>
        <p:spPr>
          <a:xfrm>
            <a:off x="1251678" y="1207009"/>
            <a:ext cx="10178322" cy="4672584"/>
          </a:xfrm>
        </p:spPr>
        <p:txBody>
          <a:bodyPr>
            <a:normAutofit/>
          </a:bodyPr>
          <a:lstStyle/>
          <a:p>
            <a:pPr marL="0" indent="0">
              <a:buNone/>
            </a:pPr>
            <a:r>
              <a:rPr lang="fi-FI" dirty="0" smtClean="0"/>
              <a:t>Omatoimiset </a:t>
            </a:r>
            <a:r>
              <a:rPr lang="fi-FI" dirty="0"/>
              <a:t>harjoitukset Ratapellonkadun kentällä sunnuntaisin klo 14.00 - </a:t>
            </a:r>
            <a:r>
              <a:rPr lang="fi-FI" dirty="0" smtClean="0"/>
              <a:t>16.00</a:t>
            </a:r>
          </a:p>
          <a:p>
            <a:r>
              <a:rPr lang="fi-FI" dirty="0" err="1"/>
              <a:t>Agility</a:t>
            </a:r>
            <a:r>
              <a:rPr lang="fi-FI" dirty="0"/>
              <a:t> </a:t>
            </a:r>
            <a:r>
              <a:rPr lang="fi-FI" dirty="0" smtClean="0"/>
              <a:t>on koirille tarkoitettu esteratakilpailu, josta ei vauhtia puutu. Koiran ohjaaja pyrkii ohjaamaan koiran mahdollisimman nopeasti ja virheittä radan läpi. Radalla voi olla 12-20 estettä eri järjestyksessä. </a:t>
            </a:r>
          </a:p>
          <a:p>
            <a:r>
              <a:rPr lang="fi-FI" dirty="0" smtClean="0"/>
              <a:t>Lajiin voivat osallistua kaikki koirarodut, myös sekarotuiset.  Jotta </a:t>
            </a:r>
            <a:r>
              <a:rPr lang="fi-FI" dirty="0" err="1" smtClean="0"/>
              <a:t>agilityä</a:t>
            </a:r>
            <a:r>
              <a:rPr lang="fi-FI" dirty="0" smtClean="0"/>
              <a:t> voi harrastaa ja siinä menestyä, on koiran oltava yhteiskuntakelpoinen, fyysisesti hyvässä kunnossa ja omattava hyvä toimintakyky.  Koiran on myös tehtävä hyvin yhteistyötä </a:t>
            </a:r>
            <a:r>
              <a:rPr lang="fi-FI" dirty="0"/>
              <a:t>ohjaajan </a:t>
            </a:r>
            <a:r>
              <a:rPr lang="fi-FI" dirty="0" smtClean="0"/>
              <a:t>kanssa. Hyvä fyysinen kunto oltava myös koiran ohjaajalla. </a:t>
            </a:r>
            <a:endParaRPr lang="fi-FI" dirty="0" smtClean="0"/>
          </a:p>
          <a:p>
            <a:endParaRPr lang="fi-FI" dirty="0"/>
          </a:p>
          <a:p>
            <a:endParaRPr lang="fi-FI" dirty="0"/>
          </a:p>
        </p:txBody>
      </p:sp>
    </p:spTree>
    <p:extLst>
      <p:ext uri="{BB962C8B-B14F-4D97-AF65-F5344CB8AC3E}">
        <p14:creationId xmlns:p14="http://schemas.microsoft.com/office/powerpoint/2010/main" val="22246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41743"/>
          </a:xfrm>
        </p:spPr>
        <p:txBody>
          <a:bodyPr>
            <a:normAutofit/>
          </a:bodyPr>
          <a:lstStyle/>
          <a:p>
            <a:r>
              <a:rPr lang="fi-FI" sz="3600" dirty="0" smtClean="0"/>
              <a:t>Lajit - VALJAKKOHIIHTO </a:t>
            </a:r>
            <a:r>
              <a:rPr lang="fi-FI" sz="1600" dirty="0" smtClean="0"/>
              <a:t>  </a:t>
            </a:r>
            <a:endParaRPr lang="fi-FI" sz="1600" dirty="0"/>
          </a:p>
        </p:txBody>
      </p:sp>
      <p:sp>
        <p:nvSpPr>
          <p:cNvPr id="3" name="Sisällön paikkamerkki 2"/>
          <p:cNvSpPr>
            <a:spLocks noGrp="1"/>
          </p:cNvSpPr>
          <p:nvPr>
            <p:ph idx="1"/>
          </p:nvPr>
        </p:nvSpPr>
        <p:spPr>
          <a:xfrm>
            <a:off x="1251678" y="1182624"/>
            <a:ext cx="10178322" cy="5364479"/>
          </a:xfrm>
        </p:spPr>
        <p:txBody>
          <a:bodyPr>
            <a:normAutofit/>
          </a:bodyPr>
          <a:lstStyle/>
          <a:p>
            <a:r>
              <a:rPr lang="fi-FI" dirty="0" smtClean="0"/>
              <a:t>VAUHTIA JA NOPEITA TILANTEITA</a:t>
            </a:r>
            <a:endParaRPr lang="fi-FI" dirty="0" smtClean="0"/>
          </a:p>
          <a:p>
            <a:r>
              <a:rPr lang="fi-FI" dirty="0"/>
              <a:t>Valjakkohiihdossa </a:t>
            </a:r>
            <a:r>
              <a:rPr lang="fi-FI" dirty="0" smtClean="0"/>
              <a:t>ohjaaja ja koira ovat toisiinsa kytkettyinä joustavalla narulla.  Ohjaaja hiihtää ja koira juoksee hiihtävän </a:t>
            </a:r>
            <a:r>
              <a:rPr lang="fi-FI" dirty="0"/>
              <a:t>ohjaajan </a:t>
            </a:r>
            <a:r>
              <a:rPr lang="fi-FI" dirty="0" smtClean="0"/>
              <a:t>edessä. </a:t>
            </a:r>
            <a:endParaRPr lang="fi-FI" dirty="0"/>
          </a:p>
          <a:p>
            <a:r>
              <a:rPr lang="fi-FI" dirty="0" smtClean="0"/>
              <a:t>Koiran </a:t>
            </a:r>
            <a:r>
              <a:rPr lang="fi-FI" dirty="0"/>
              <a:t>koko ei ole kovin ratkaiseva puhuttaessa valjakkokoirista. Varsinkin naruluokissa selviytyy myös kevyt koira hyvin. Ahkiollisissa kilpailuluokissa laji asettaa koiran painolle, voimalle, nopeudelle, työhalulle ja sisukkuudelle omat vaatimuksensa. Ahkion kilpailupaino on nartuilla 15 ja uroksilla 20 kiloa, </a:t>
            </a:r>
            <a:r>
              <a:rPr lang="fi-FI" dirty="0" smtClean="0"/>
              <a:t>joten  </a:t>
            </a:r>
            <a:r>
              <a:rPr lang="fi-FI" dirty="0"/>
              <a:t>kevyempi koira joutuu varsinkin nousuissa koville</a:t>
            </a:r>
            <a:r>
              <a:rPr lang="fi-FI" dirty="0" smtClean="0"/>
              <a:t>.</a:t>
            </a:r>
          </a:p>
          <a:p>
            <a:endParaRPr lang="fi-FI" dirty="0"/>
          </a:p>
        </p:txBody>
      </p:sp>
    </p:spTree>
    <p:extLst>
      <p:ext uri="{BB962C8B-B14F-4D97-AF65-F5344CB8AC3E}">
        <p14:creationId xmlns:p14="http://schemas.microsoft.com/office/powerpoint/2010/main" val="424015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90511"/>
          </a:xfrm>
        </p:spPr>
        <p:txBody>
          <a:bodyPr>
            <a:normAutofit/>
          </a:bodyPr>
          <a:lstStyle/>
          <a:p>
            <a:r>
              <a:rPr lang="fi-FI" sz="4000" dirty="0" smtClean="0"/>
              <a:t>Lähteet ja lisätietoa</a:t>
            </a:r>
            <a:endParaRPr lang="fi-FI" sz="2000" dirty="0"/>
          </a:p>
        </p:txBody>
      </p:sp>
      <p:sp>
        <p:nvSpPr>
          <p:cNvPr id="3" name="Sisällön paikkamerkki 2"/>
          <p:cNvSpPr>
            <a:spLocks noGrp="1"/>
          </p:cNvSpPr>
          <p:nvPr>
            <p:ph idx="1"/>
          </p:nvPr>
        </p:nvSpPr>
        <p:spPr>
          <a:xfrm>
            <a:off x="1251678" y="1072896"/>
            <a:ext cx="10178322" cy="5486399"/>
          </a:xfrm>
        </p:spPr>
        <p:txBody>
          <a:bodyPr>
            <a:normAutofit/>
          </a:bodyPr>
          <a:lstStyle/>
          <a:p>
            <a:r>
              <a:rPr lang="fi-FI" dirty="0" smtClean="0">
                <a:hlinkClick r:id="rId2"/>
              </a:rPr>
              <a:t>https</a:t>
            </a:r>
            <a:r>
              <a:rPr lang="fi-FI" dirty="0">
                <a:hlinkClick r:id="rId2"/>
              </a:rPr>
              <a:t>://www.iksy.net</a:t>
            </a:r>
            <a:r>
              <a:rPr lang="fi-FI" dirty="0" smtClean="0">
                <a:hlinkClick r:id="rId2"/>
              </a:rPr>
              <a:t>/</a:t>
            </a:r>
            <a:endParaRPr lang="fi-FI" dirty="0" smtClean="0"/>
          </a:p>
          <a:p>
            <a:r>
              <a:rPr lang="fi-FI" dirty="0" smtClean="0">
                <a:hlinkClick r:id="rId3"/>
              </a:rPr>
              <a:t>http</a:t>
            </a:r>
            <a:r>
              <a:rPr lang="fi-FI" dirty="0">
                <a:hlinkClick r:id="rId3"/>
              </a:rPr>
              <a:t>://www.rally-toko.fi/sivusto/rally-toko</a:t>
            </a:r>
            <a:r>
              <a:rPr lang="fi-FI" dirty="0" smtClean="0">
                <a:hlinkClick r:id="rId3"/>
              </a:rPr>
              <a:t>/</a:t>
            </a:r>
            <a:endParaRPr lang="fi-FI" dirty="0" smtClean="0"/>
          </a:p>
          <a:p>
            <a:r>
              <a:rPr lang="fi-FI" dirty="0">
                <a:hlinkClick r:id="rId4"/>
              </a:rPr>
              <a:t>https://</a:t>
            </a:r>
            <a:r>
              <a:rPr lang="fi-FI" dirty="0" smtClean="0">
                <a:hlinkClick r:id="rId4"/>
              </a:rPr>
              <a:t>www.palveluskoiraliitto.fi/lajit/palveluskoirakoelajit/jalkikoe.html</a:t>
            </a:r>
            <a:endParaRPr lang="fi-FI" dirty="0" smtClean="0"/>
          </a:p>
          <a:p>
            <a:r>
              <a:rPr lang="fi-FI" dirty="0"/>
              <a:t> </a:t>
            </a:r>
            <a:r>
              <a:rPr lang="fi-FI" u="sng" dirty="0">
                <a:hlinkClick r:id="rId5"/>
              </a:rPr>
              <a:t>http://</a:t>
            </a:r>
            <a:r>
              <a:rPr lang="fi-FI" u="sng" dirty="0" smtClean="0">
                <a:hlinkClick r:id="rId5"/>
              </a:rPr>
              <a:t>www.palveluskoiraliitto.fi/lajit/palveluskoirakoelajit/hakukoe.html</a:t>
            </a:r>
            <a:endParaRPr lang="fi-FI" u="sng" dirty="0" smtClean="0"/>
          </a:p>
          <a:p>
            <a:r>
              <a:rPr lang="fi-FI" dirty="0">
                <a:hlinkClick r:id="rId6"/>
              </a:rPr>
              <a:t>https://</a:t>
            </a:r>
            <a:r>
              <a:rPr lang="fi-FI" dirty="0" smtClean="0">
                <a:hlinkClick r:id="rId6"/>
              </a:rPr>
              <a:t>www.kennelliitto.fi/koiraharrastukset/kokeet-ja-kilpailut/agility</a:t>
            </a:r>
            <a:endParaRPr lang="fi-FI" dirty="0" smtClean="0"/>
          </a:p>
          <a:p>
            <a:r>
              <a:rPr lang="fi-FI" dirty="0">
                <a:hlinkClick r:id="rId7"/>
              </a:rPr>
              <a:t>https://</a:t>
            </a:r>
            <a:r>
              <a:rPr lang="fi-FI" dirty="0" smtClean="0">
                <a:hlinkClick r:id="rId7"/>
              </a:rPr>
              <a:t>www.palveluskoiraliitto.fi/lajit/palveluskoirakoelajit/valjakkohiihto.html</a:t>
            </a:r>
            <a:endParaRPr lang="fi-FI" dirty="0" smtClean="0"/>
          </a:p>
          <a:p>
            <a:pPr marL="0" indent="0">
              <a:buNone/>
            </a:pPr>
            <a:endParaRPr lang="fi-FI" dirty="0" smtClean="0"/>
          </a:p>
          <a:p>
            <a:r>
              <a:rPr lang="fi-FI" dirty="0" smtClean="0"/>
              <a:t>Yhdistyksemme lajiyhteyshenkilöt löytyvät nettisivuiltamme – </a:t>
            </a:r>
            <a:r>
              <a:rPr lang="fi-FI" dirty="0" smtClean="0">
                <a:hlinkClick r:id="rId8"/>
              </a:rPr>
              <a:t>www.iksy.net</a:t>
            </a:r>
            <a:r>
              <a:rPr lang="fi-FI" dirty="0" smtClean="0"/>
              <a:t>. </a:t>
            </a:r>
          </a:p>
          <a:p>
            <a:endParaRPr lang="fi-FI" dirty="0"/>
          </a:p>
          <a:p>
            <a:r>
              <a:rPr lang="fi-FI" dirty="0" smtClean="0"/>
              <a:t>TERVETULOA MUKAAN KOIRAMAISEEN TOIMINTAAN!</a:t>
            </a:r>
          </a:p>
          <a:p>
            <a:endParaRPr lang="fi-FI" dirty="0" smtClean="0"/>
          </a:p>
          <a:p>
            <a:endParaRPr lang="fi-FI" dirty="0" smtClean="0"/>
          </a:p>
          <a:p>
            <a:endParaRPr lang="fi-FI" dirty="0" smtClean="0"/>
          </a:p>
          <a:p>
            <a:endParaRPr lang="fi-FI" dirty="0" smtClean="0"/>
          </a:p>
        </p:txBody>
      </p:sp>
    </p:spTree>
    <p:extLst>
      <p:ext uri="{BB962C8B-B14F-4D97-AF65-F5344CB8AC3E}">
        <p14:creationId xmlns:p14="http://schemas.microsoft.com/office/powerpoint/2010/main" val="105446323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TM10001106[[fn=Merkki]]</Template>
  <TotalTime>610</TotalTime>
  <Words>675</Words>
  <Application>Microsoft Office PowerPoint</Application>
  <PresentationFormat>Laajakuva</PresentationFormat>
  <Paragraphs>78</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Gill Sans MT</vt:lpstr>
      <vt:lpstr>Impact</vt:lpstr>
      <vt:lpstr>Badge</vt:lpstr>
      <vt:lpstr>IISALMEN SEUDUN Käyttö- ja seurakoirayhdistys ry iksy</vt:lpstr>
      <vt:lpstr>YLEISTÄ yhdistyksestä</vt:lpstr>
      <vt:lpstr>LAJIT - toko</vt:lpstr>
      <vt:lpstr>LAJIT – RALLY-toko </vt:lpstr>
      <vt:lpstr>Lajit - vepe  </vt:lpstr>
      <vt:lpstr>LAJIT – pk-LAJIT – haku &amp; jälki</vt:lpstr>
      <vt:lpstr>Lajit - agility  </vt:lpstr>
      <vt:lpstr>Lajit - VALJAKKOHIIHTO   </vt:lpstr>
      <vt:lpstr>Lähteet ja lisätietoa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Koiran arkitottelevaisuus - peruskurssi</dc:title>
  <dc:creator>Jaana Borg</dc:creator>
  <cp:lastModifiedBy>Jaana Borg</cp:lastModifiedBy>
  <cp:revision>68</cp:revision>
  <dcterms:created xsi:type="dcterms:W3CDTF">2020-01-26T10:55:46Z</dcterms:created>
  <dcterms:modified xsi:type="dcterms:W3CDTF">2020-11-01T15:19:05Z</dcterms:modified>
</cp:coreProperties>
</file>