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4"/>
    <p:sldMasterId id="2147483660" r:id="rId5"/>
    <p:sldMasterId id="2147483673" r:id="rId6"/>
    <p:sldMasterId id="2147483686" r:id="rId7"/>
    <p:sldMasterId id="2147483699" r:id="rId8"/>
    <p:sldMasterId id="2147483748" r:id="rId9"/>
    <p:sldMasterId id="2147483761" r:id="rId10"/>
    <p:sldMasterId id="2147483774" r:id="rId11"/>
    <p:sldMasterId id="2147483787" r:id="rId12"/>
    <p:sldMasterId id="2147483801" r:id="rId13"/>
  </p:sldMasterIdLst>
  <p:notesMasterIdLst>
    <p:notesMasterId r:id="rId34"/>
  </p:notesMasterIdLst>
  <p:handoutMasterIdLst>
    <p:handoutMasterId r:id="rId35"/>
  </p:handoutMasterIdLst>
  <p:sldIdLst>
    <p:sldId id="256" r:id="rId14"/>
    <p:sldId id="264" r:id="rId15"/>
    <p:sldId id="278" r:id="rId16"/>
    <p:sldId id="295" r:id="rId17"/>
    <p:sldId id="292" r:id="rId18"/>
    <p:sldId id="296" r:id="rId19"/>
    <p:sldId id="293" r:id="rId20"/>
    <p:sldId id="305" r:id="rId21"/>
    <p:sldId id="283" r:id="rId22"/>
    <p:sldId id="294" r:id="rId23"/>
    <p:sldId id="284" r:id="rId24"/>
    <p:sldId id="299" r:id="rId25"/>
    <p:sldId id="297" r:id="rId26"/>
    <p:sldId id="300" r:id="rId27"/>
    <p:sldId id="301" r:id="rId28"/>
    <p:sldId id="302" r:id="rId29"/>
    <p:sldId id="303" r:id="rId30"/>
    <p:sldId id="304" r:id="rId31"/>
    <p:sldId id="306" r:id="rId32"/>
    <p:sldId id="275" r:id="rId33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orient="horz" pos="7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067"/>
    <a:srgbClr val="0065A0"/>
    <a:srgbClr val="00833E"/>
    <a:srgbClr val="D75F00"/>
    <a:srgbClr val="9ACAEB"/>
    <a:srgbClr val="F0B3CA"/>
    <a:srgbClr val="BDE093"/>
    <a:srgbClr val="FFB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8"/>
    <p:restoredTop sz="94540"/>
  </p:normalViewPr>
  <p:slideViewPr>
    <p:cSldViewPr snapToGrid="0" showGuides="1">
      <p:cViewPr varScale="1">
        <p:scale>
          <a:sx n="203" d="100"/>
          <a:sy n="203" d="100"/>
        </p:scale>
        <p:origin x="1314" y="144"/>
      </p:cViewPr>
      <p:guideLst>
        <p:guide orient="horz" pos="1620"/>
        <p:guide pos="2880"/>
        <p:guide pos="249"/>
        <p:guide orient="horz" pos="7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346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77800" y="8763000"/>
            <a:ext cx="127000" cy="127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E4F64C68-1A0C-4569-B131-E5A23D0B7750}" type="slidenum">
              <a:rPr lang="sv-SE" sz="8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sv-SE" sz="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689600" y="7886700"/>
            <a:ext cx="1866900" cy="1270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r>
              <a:rPr lang="sv-SE" sz="800">
                <a:solidFill>
                  <a:srgbClr val="000000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5205970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0380" y="690325"/>
            <a:ext cx="5930900" cy="33361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31800" y="4716018"/>
            <a:ext cx="5994400" cy="385203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77800" y="8763000"/>
            <a:ext cx="127000" cy="127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242C57D-4C47-4E71-82FB-BCE9CFA4249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Box 7"/>
          <p:cNvSpPr txBox="1"/>
          <p:nvPr/>
        </p:nvSpPr>
        <p:spPr>
          <a:xfrm rot="16200000">
            <a:off x="5689600" y="7886700"/>
            <a:ext cx="1866900" cy="1270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18058507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2286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6858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57D-4C47-4E71-82FB-BCE9CFA42497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97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57D-4C47-4E71-82FB-BCE9CFA42497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7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57D-4C47-4E71-82FB-BCE9CFA4249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57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57D-4C47-4E71-82FB-BCE9CFA4249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36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57D-4C47-4E71-82FB-BCE9CFA42497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78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57D-4C47-4E71-82FB-BCE9CFA42497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912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57D-4C47-4E71-82FB-BCE9CFA42497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616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D51067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rgbClr val="D51067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  <a:prstGeom prst="rect">
            <a:avLst/>
          </a:prstGeo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FFBE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FFFFFF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rgbClr val="FFFFFF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D75F0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  <a:prstGeom prst="rect">
            <a:avLst/>
          </a:prstGeo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D51067"/>
                </a:solidFill>
              </a:defRPr>
            </a:lvl1pPr>
          </a:lstStyle>
          <a:p>
            <a:pPr marL="0" lvl="0" indent="0" defTabSz="457189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189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rgbClr val="D51067"/>
                </a:solidFill>
              </a:defRPr>
            </a:lvl1pPr>
          </a:lstStyle>
          <a:p>
            <a:pPr marL="0" lvl="0" indent="0" defTabSz="457189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D51067"/>
                </a:solidFill>
              </a:defRPr>
            </a:lvl1pPr>
          </a:lstStyle>
          <a:p>
            <a:pPr marL="0" lvl="0" indent="0" defTabSz="457189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189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rgbClr val="D51067"/>
                </a:solidFill>
              </a:defRPr>
            </a:lvl1pPr>
          </a:lstStyle>
          <a:p>
            <a:pPr marL="0" lvl="0" indent="0" defTabSz="457189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4340424"/>
            <a:ext cx="1450041" cy="4878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1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>
      <p:bgPr>
        <a:solidFill>
          <a:srgbClr val="D51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189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8"/>
            <a:ext cx="7326000" cy="783431"/>
          </a:xfrm>
        </p:spPr>
        <p:txBody>
          <a:bodyPr wrap="square">
            <a:noAutofit/>
          </a:bodyPr>
          <a:lstStyle>
            <a:lvl1pPr marL="0" indent="0" defTabSz="457189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189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4340424"/>
            <a:ext cx="1450041" cy="4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8585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189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3655015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965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7612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1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189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40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9423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1" y="243001"/>
            <a:ext cx="3835341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D51067"/>
                </a:solidFill>
              </a:defRPr>
            </a:lvl1pPr>
          </a:lstStyle>
          <a:p>
            <a:pPr lvl="0" algn="l" defTabSz="457189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40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 bwMode="auto">
          <a:xfrm>
            <a:off x="4141230" y="-9524"/>
            <a:ext cx="5002772" cy="5161990"/>
          </a:xfrm>
          <a:custGeom>
            <a:avLst/>
            <a:gdLst>
              <a:gd name="connsiteX0" fmla="*/ 0 w 5164137"/>
              <a:gd name="connsiteY0" fmla="*/ 0 h 5153025"/>
              <a:gd name="connsiteX1" fmla="*/ 5164137 w 5164137"/>
              <a:gd name="connsiteY1" fmla="*/ 0 h 5153025"/>
              <a:gd name="connsiteX2" fmla="*/ 5164137 w 5164137"/>
              <a:gd name="connsiteY2" fmla="*/ 5153025 h 5153025"/>
              <a:gd name="connsiteX3" fmla="*/ 0 w 5164137"/>
              <a:gd name="connsiteY3" fmla="*/ 5153025 h 5153025"/>
              <a:gd name="connsiteX4" fmla="*/ 0 w 5164137"/>
              <a:gd name="connsiteY4" fmla="*/ 0 h 5153025"/>
              <a:gd name="connsiteX0" fmla="*/ 0 w 5164137"/>
              <a:gd name="connsiteY0" fmla="*/ 0 h 5161990"/>
              <a:gd name="connsiteX1" fmla="*/ 5164137 w 5164137"/>
              <a:gd name="connsiteY1" fmla="*/ 0 h 5161990"/>
              <a:gd name="connsiteX2" fmla="*/ 5164137 w 5164137"/>
              <a:gd name="connsiteY2" fmla="*/ 5153025 h 5161990"/>
              <a:gd name="connsiteX3" fmla="*/ 1999129 w 5164137"/>
              <a:gd name="connsiteY3" fmla="*/ 5161990 h 5161990"/>
              <a:gd name="connsiteX4" fmla="*/ 0 w 5164137"/>
              <a:gd name="connsiteY4" fmla="*/ 0 h 5161990"/>
              <a:gd name="connsiteX0" fmla="*/ 0 w 5002772"/>
              <a:gd name="connsiteY0" fmla="*/ 0 h 5161990"/>
              <a:gd name="connsiteX1" fmla="*/ 5002772 w 5002772"/>
              <a:gd name="connsiteY1" fmla="*/ 0 h 5161990"/>
              <a:gd name="connsiteX2" fmla="*/ 5002772 w 5002772"/>
              <a:gd name="connsiteY2" fmla="*/ 5153025 h 5161990"/>
              <a:gd name="connsiteX3" fmla="*/ 1837764 w 5002772"/>
              <a:gd name="connsiteY3" fmla="*/ 5161990 h 5161990"/>
              <a:gd name="connsiteX4" fmla="*/ 0 w 5002772"/>
              <a:gd name="connsiteY4" fmla="*/ 0 h 516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772" h="5161990">
                <a:moveTo>
                  <a:pt x="0" y="0"/>
                </a:moveTo>
                <a:lnTo>
                  <a:pt x="5002772" y="0"/>
                </a:lnTo>
                <a:lnTo>
                  <a:pt x="5002772" y="5153025"/>
                </a:lnTo>
                <a:lnTo>
                  <a:pt x="1837764" y="516199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1" y="1266827"/>
            <a:ext cx="6152846" cy="31051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5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1" y="1267199"/>
            <a:ext cx="3731102" cy="3106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1" y="1267199"/>
            <a:ext cx="3731102" cy="3106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6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3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  <a:prstGeom prst="rect">
            <a:avLst/>
          </a:prstGeo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8000" b="1" spc="-150" baseline="0">
                <a:solidFill>
                  <a:srgbClr val="D51067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2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0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2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D51067"/>
                </a:solidFill>
                <a:latin typeface="+mj-lt"/>
              </a:defRPr>
            </a:lvl1pPr>
            <a:lvl2pPr marL="457189" indent="0">
              <a:buFontTx/>
              <a:buNone/>
              <a:defRPr/>
            </a:lvl2pPr>
            <a:lvl3pPr marL="914378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2971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4894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15" name="Rubrik 14"/>
          <p:cNvSpPr>
            <a:spLocks noGrp="1"/>
          </p:cNvSpPr>
          <p:nvPr>
            <p:ph type="title"/>
          </p:nvPr>
        </p:nvSpPr>
        <p:spPr>
          <a:xfrm>
            <a:off x="410312" y="822023"/>
            <a:ext cx="3877383" cy="48213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spc="-5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2"/>
          </p:nvPr>
        </p:nvSpPr>
        <p:spPr>
          <a:xfrm>
            <a:off x="415785" y="1313855"/>
            <a:ext cx="3871912" cy="457200"/>
          </a:xfrm>
        </p:spPr>
        <p:txBody>
          <a:bodyPr/>
          <a:lstStyle>
            <a:lvl1pPr marL="0" indent="0">
              <a:buNone/>
              <a:defRPr sz="2200" spc="-50" baseline="0">
                <a:solidFill>
                  <a:schemeClr val="bg1"/>
                </a:solidFill>
              </a:defRPr>
            </a:lvl1pPr>
            <a:lvl2pPr marL="457189" indent="0">
              <a:buNone/>
              <a:defRPr sz="2200" spc="-50" baseline="0">
                <a:solidFill>
                  <a:schemeClr val="bg1"/>
                </a:solidFill>
              </a:defRPr>
            </a:lvl2pPr>
            <a:lvl3pPr marL="914378" indent="0">
              <a:buNone/>
              <a:defRPr sz="2200" spc="-50" baseline="0">
                <a:solidFill>
                  <a:schemeClr val="bg1"/>
                </a:solidFill>
              </a:defRPr>
            </a:lvl3pPr>
            <a:lvl4pPr marL="1371566" indent="0">
              <a:buNone/>
              <a:defRPr sz="2200" spc="-50" baseline="0">
                <a:solidFill>
                  <a:schemeClr val="bg1"/>
                </a:solidFill>
              </a:defRPr>
            </a:lvl4pPr>
            <a:lvl5pPr marL="1828754" indent="0">
              <a:buNone/>
              <a:defRPr sz="2200" spc="-50" baseline="0">
                <a:solidFill>
                  <a:schemeClr val="bg1"/>
                </a:solidFill>
              </a:defRPr>
            </a:lvl5pPr>
          </a:lstStyle>
          <a:p>
            <a:pPr lvl="0"/>
            <a:endParaRPr lang="sv-SE" dirty="0"/>
          </a:p>
        </p:txBody>
      </p:sp>
      <p:sp>
        <p:nvSpPr>
          <p:cNvPr id="13" name="Rätvinklig triangel 12"/>
          <p:cNvSpPr/>
          <p:nvPr userDrawn="1"/>
        </p:nvSpPr>
        <p:spPr bwMode="auto">
          <a:xfrm flipH="1">
            <a:off x="4660900" y="3440949"/>
            <a:ext cx="4483100" cy="1702552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sv-SE" sz="1600">
              <a:solidFill>
                <a:srgbClr val="7F7F7F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4340424"/>
            <a:ext cx="1450041" cy="487864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 bwMode="auto">
          <a:xfrm>
            <a:off x="1" y="2570164"/>
            <a:ext cx="3115340" cy="2573337"/>
          </a:xfrm>
          <a:custGeom>
            <a:avLst/>
            <a:gdLst>
              <a:gd name="connsiteX0" fmla="*/ 0 w 2312988"/>
              <a:gd name="connsiteY0" fmla="*/ 0 h 2573337"/>
              <a:gd name="connsiteX1" fmla="*/ 2312988 w 2312988"/>
              <a:gd name="connsiteY1" fmla="*/ 0 h 2573337"/>
              <a:gd name="connsiteX2" fmla="*/ 2312988 w 2312988"/>
              <a:gd name="connsiteY2" fmla="*/ 2573337 h 2573337"/>
              <a:gd name="connsiteX3" fmla="*/ 0 w 2312988"/>
              <a:gd name="connsiteY3" fmla="*/ 2573337 h 2573337"/>
              <a:gd name="connsiteX4" fmla="*/ 0 w 2312988"/>
              <a:gd name="connsiteY4" fmla="*/ 0 h 2573337"/>
              <a:gd name="connsiteX0" fmla="*/ 0 w 3779838"/>
              <a:gd name="connsiteY0" fmla="*/ 0 h 2573337"/>
              <a:gd name="connsiteX1" fmla="*/ 3779838 w 3779838"/>
              <a:gd name="connsiteY1" fmla="*/ 3810 h 2573337"/>
              <a:gd name="connsiteX2" fmla="*/ 2312988 w 3779838"/>
              <a:gd name="connsiteY2" fmla="*/ 2573337 h 2573337"/>
              <a:gd name="connsiteX3" fmla="*/ 0 w 3779838"/>
              <a:gd name="connsiteY3" fmla="*/ 2573337 h 2573337"/>
              <a:gd name="connsiteX4" fmla="*/ 0 w 3779838"/>
              <a:gd name="connsiteY4" fmla="*/ 0 h 2573337"/>
              <a:gd name="connsiteX0" fmla="*/ 0 w 3779838"/>
              <a:gd name="connsiteY0" fmla="*/ 0 h 2573337"/>
              <a:gd name="connsiteX1" fmla="*/ 3779838 w 3779838"/>
              <a:gd name="connsiteY1" fmla="*/ 3810 h 2573337"/>
              <a:gd name="connsiteX2" fmla="*/ 2293938 w 3779838"/>
              <a:gd name="connsiteY2" fmla="*/ 2573337 h 2573337"/>
              <a:gd name="connsiteX3" fmla="*/ 0 w 3779838"/>
              <a:gd name="connsiteY3" fmla="*/ 2573337 h 2573337"/>
              <a:gd name="connsiteX4" fmla="*/ 0 w 3779838"/>
              <a:gd name="connsiteY4" fmla="*/ 0 h 257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838" h="2573337">
                <a:moveTo>
                  <a:pt x="0" y="0"/>
                </a:moveTo>
                <a:lnTo>
                  <a:pt x="3779838" y="3810"/>
                </a:lnTo>
                <a:lnTo>
                  <a:pt x="2293938" y="2573337"/>
                </a:lnTo>
                <a:lnTo>
                  <a:pt x="0" y="257333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4375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FFFFFF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2889"/>
            <a:ext cx="5766675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4131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839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the story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0575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526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D51067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rgbClr val="D51067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4340423"/>
            <a:ext cx="1450041" cy="4878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144718"/>
            <a:ext cx="82296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BEC98190-6940-411A-8377-6AF8AFDCEA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3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144718"/>
            <a:ext cx="8229600" cy="1008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BEC98190-6940-411A-8377-6AF8AFDCEA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3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144718"/>
            <a:ext cx="8229600" cy="1008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BEC98190-6940-411A-8377-6AF8AFDCEA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4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BEC98190-6940-411A-8377-6AF8AFDCEA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BEC98190-6940-411A-8377-6AF8AFDCEA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83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BEC98190-6940-411A-8377-6AF8AFDCEA34}" type="slidenum">
              <a:rPr lang="sv-SE" smtClean="0"/>
              <a:t>‹#›</a:t>
            </a:fld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0065A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262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528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F0B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27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992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>
      <p:bgPr>
        <a:solidFill>
          <a:srgbClr val="D51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4340423"/>
            <a:ext cx="1450041" cy="487864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2079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351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266826"/>
            <a:ext cx="8229600" cy="31051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4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9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3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9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D51067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5606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566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585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BDE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3864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8" y="2797067"/>
            <a:ext cx="5528551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185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6451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8482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8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0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6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77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7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00833E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7612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0178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359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FFBE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FFFFFF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rgbClr val="FFFFFF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6002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9090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885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5057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8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1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2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3835341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D51067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 bwMode="auto">
          <a:xfrm>
            <a:off x="4141229" y="-9524"/>
            <a:ext cx="5002772" cy="5161990"/>
          </a:xfrm>
          <a:custGeom>
            <a:avLst/>
            <a:gdLst>
              <a:gd name="connsiteX0" fmla="*/ 0 w 5164137"/>
              <a:gd name="connsiteY0" fmla="*/ 0 h 5153025"/>
              <a:gd name="connsiteX1" fmla="*/ 5164137 w 5164137"/>
              <a:gd name="connsiteY1" fmla="*/ 0 h 5153025"/>
              <a:gd name="connsiteX2" fmla="*/ 5164137 w 5164137"/>
              <a:gd name="connsiteY2" fmla="*/ 5153025 h 5153025"/>
              <a:gd name="connsiteX3" fmla="*/ 0 w 5164137"/>
              <a:gd name="connsiteY3" fmla="*/ 5153025 h 5153025"/>
              <a:gd name="connsiteX4" fmla="*/ 0 w 5164137"/>
              <a:gd name="connsiteY4" fmla="*/ 0 h 5153025"/>
              <a:gd name="connsiteX0" fmla="*/ 0 w 5164137"/>
              <a:gd name="connsiteY0" fmla="*/ 0 h 5161990"/>
              <a:gd name="connsiteX1" fmla="*/ 5164137 w 5164137"/>
              <a:gd name="connsiteY1" fmla="*/ 0 h 5161990"/>
              <a:gd name="connsiteX2" fmla="*/ 5164137 w 5164137"/>
              <a:gd name="connsiteY2" fmla="*/ 5153025 h 5161990"/>
              <a:gd name="connsiteX3" fmla="*/ 1999129 w 5164137"/>
              <a:gd name="connsiteY3" fmla="*/ 5161990 h 5161990"/>
              <a:gd name="connsiteX4" fmla="*/ 0 w 5164137"/>
              <a:gd name="connsiteY4" fmla="*/ 0 h 5161990"/>
              <a:gd name="connsiteX0" fmla="*/ 0 w 5002772"/>
              <a:gd name="connsiteY0" fmla="*/ 0 h 5161990"/>
              <a:gd name="connsiteX1" fmla="*/ 5002772 w 5002772"/>
              <a:gd name="connsiteY1" fmla="*/ 0 h 5161990"/>
              <a:gd name="connsiteX2" fmla="*/ 5002772 w 5002772"/>
              <a:gd name="connsiteY2" fmla="*/ 5153025 h 5161990"/>
              <a:gd name="connsiteX3" fmla="*/ 1837764 w 5002772"/>
              <a:gd name="connsiteY3" fmla="*/ 5161990 h 5161990"/>
              <a:gd name="connsiteX4" fmla="*/ 0 w 5002772"/>
              <a:gd name="connsiteY4" fmla="*/ 0 h 516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772" h="5161990">
                <a:moveTo>
                  <a:pt x="0" y="0"/>
                </a:moveTo>
                <a:lnTo>
                  <a:pt x="5002772" y="0"/>
                </a:lnTo>
                <a:lnTo>
                  <a:pt x="5002772" y="5153025"/>
                </a:lnTo>
                <a:lnTo>
                  <a:pt x="1837764" y="516199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5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D75F0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806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FFFFFF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2889"/>
            <a:ext cx="5766675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the story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144718"/>
            <a:ext cx="82296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144718"/>
            <a:ext cx="8229600" cy="1008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266826"/>
            <a:ext cx="6152846" cy="310514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  <a:prstGeom prst="rect">
            <a:avLst/>
          </a:prstGeo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144718"/>
            <a:ext cx="8229600" cy="1008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0065A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F0B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  <a:prstGeom prst="rect">
            <a:avLst/>
          </a:prstGeo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266826"/>
            <a:ext cx="8229600" cy="3105149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D51067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BDE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8" y="2797067"/>
            <a:ext cx="5528551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  <a:prstGeom prst="rect">
            <a:avLst/>
          </a:prstGeo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00833E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10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BEC98190-6940-411A-8377-6AF8AFDCEA3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39003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25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8" r:id="rId13"/>
    <p:sldLayoutId id="2147483800" r:id="rId14"/>
  </p:sldLayoutIdLst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None/>
        <a:defRPr sz="20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Char char="•"/>
        <a:tabLst/>
        <a:defRPr sz="1600" kern="0" spc="0" baseline="0">
          <a:solidFill>
            <a:srgbClr val="7B7B7B"/>
          </a:solidFill>
          <a:latin typeface="+mn-lt"/>
        </a:defRPr>
      </a:lvl2pPr>
      <a:lvl3pPr marL="1069975" indent="-155575" algn="l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Char char="•"/>
        <a:tabLst/>
        <a:defRPr sz="1600" kern="0" spc="0" baseline="0">
          <a:solidFill>
            <a:srgbClr val="7B7B7B"/>
          </a:solidFill>
          <a:latin typeface="+mn-lt"/>
        </a:defRPr>
      </a:lvl3pPr>
      <a:lvl4pPr marL="1563688" indent="-192088" algn="l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Char char="•"/>
        <a:tabLst/>
        <a:defRPr sz="1600" kern="0" spc="0" baseline="0">
          <a:solidFill>
            <a:srgbClr val="7B7B7B"/>
          </a:solidFill>
          <a:latin typeface="+mn-lt"/>
        </a:defRPr>
      </a:lvl4pPr>
      <a:lvl5pPr marL="2003425" indent="-174625" algn="l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Char char="•"/>
        <a:tabLst/>
        <a:defRPr sz="16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225336"/>
            <a:ext cx="8229600" cy="96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7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3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defTabSz="228434" fontAlgn="base">
              <a:spcBef>
                <a:spcPct val="0"/>
              </a:spcBef>
              <a:spcAft>
                <a:spcPct val="0"/>
              </a:spcAft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sz="3200" kern="0">
              <a:solidFill>
                <a:srgbClr val="E56386"/>
              </a:solidFill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4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7B7B7B"/>
                </a:solidFill>
              </a:rPr>
              <a:t>Public</a:t>
            </a:r>
          </a:p>
        </p:txBody>
      </p:sp>
      <p:sp>
        <p:nvSpPr>
          <p:cNvPr id="5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5400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</p:sldLayoutIdLst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D5106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None/>
        <a:defRPr sz="18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har char="•"/>
        <a:defRPr sz="1600" kern="0" spc="0" baseline="0">
          <a:solidFill>
            <a:srgbClr val="7B7B7B"/>
          </a:solidFill>
          <a:latin typeface="+mn-lt"/>
        </a:defRPr>
      </a:lvl2pPr>
      <a:lvl3pPr marL="1142972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har char="•"/>
        <a:defRPr sz="1600" kern="0" spc="0" baseline="0">
          <a:solidFill>
            <a:srgbClr val="7B7B7B"/>
          </a:solidFill>
          <a:latin typeface="+mn-lt"/>
        </a:defRPr>
      </a:lvl3pPr>
      <a:lvl4pPr marL="1600160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har char="•"/>
        <a:defRPr sz="1600" kern="0" spc="0" baseline="0">
          <a:solidFill>
            <a:srgbClr val="7B7B7B"/>
          </a:solidFill>
          <a:latin typeface="+mn-lt"/>
        </a:defRPr>
      </a:lvl4pPr>
      <a:lvl5pPr marL="2057348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har char="•"/>
        <a:defRPr sz="1600" kern="0" spc="0" baseline="0">
          <a:solidFill>
            <a:srgbClr val="7B7B7B"/>
          </a:solidFill>
          <a:latin typeface="+mn-lt"/>
        </a:defRPr>
      </a:lvl5pPr>
      <a:lvl6pPr marL="2514537" indent="-228594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BEC98190-6940-411A-8377-6AF8AFDCEA3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 dirty="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424775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0065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306502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D5106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356552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0083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41644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D75F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130868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0065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6015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D5106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151949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0083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35708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D75F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rod-lcsse.service.tieto.com/We.Spaces.Web/?domain=EduAppFI&amp;actor=Actor_Relative&amp;idpmethod=SA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eto.fi/toimialat/kasvatus-ja-opetus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Tieto Edu</a:t>
            </a:r>
          </a:p>
        </p:txBody>
      </p:sp>
      <p:sp>
        <p:nvSpPr>
          <p:cNvPr id="2" name="CONTACTINFO"/>
          <p:cNvSpPr txBox="1"/>
          <p:nvPr/>
        </p:nvSpPr>
        <p:spPr>
          <a:xfrm>
            <a:off x="406400" y="4389735"/>
            <a:ext cx="1338508" cy="461665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endParaRPr lang="sv-SE" sz="1000" dirty="0">
              <a:solidFill>
                <a:srgbClr val="D51067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sv-SE" sz="1000" dirty="0">
                <a:solidFill>
                  <a:srgbClr val="D5106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Tieto Education Finland</a:t>
            </a:r>
          </a:p>
          <a:p>
            <a:r>
              <a:rPr lang="sv-SE" sz="1000" dirty="0">
                <a:solidFill>
                  <a:srgbClr val="D5106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Seija Tiihonen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099" cy="677978"/>
          </a:xfrm>
        </p:spPr>
        <p:txBody>
          <a:bodyPr/>
          <a:lstStyle/>
          <a:p>
            <a:r>
              <a:rPr lang="fi-FI" dirty="0"/>
              <a:t>Yleiskatsaus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6000" y="1065705"/>
            <a:ext cx="2907181" cy="2689172"/>
          </a:xfrm>
        </p:spPr>
        <p:txBody>
          <a:bodyPr/>
          <a:lstStyle/>
          <a:p>
            <a:r>
              <a:rPr lang="fi-FI" sz="1200" dirty="0"/>
              <a:t>Sovelluksen alalaidassa on kertymä kuukauden tunneista.</a:t>
            </a:r>
          </a:p>
          <a:p>
            <a:r>
              <a:rPr lang="fi-FI" sz="1200" dirty="0"/>
              <a:t>Kuukauden yleiskatsaus avautuu ”Näytä”-painikkeesta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Suunnitellut tunnit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Palveluntarve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Sovitut tunnit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Toteutuneet tunnit</a:t>
            </a:r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28" y="545127"/>
            <a:ext cx="2499076" cy="3730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86" y="2410291"/>
            <a:ext cx="2082468" cy="9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1" y="35225"/>
            <a:ext cx="4595100" cy="914288"/>
          </a:xfrm>
        </p:spPr>
        <p:txBody>
          <a:bodyPr/>
          <a:lstStyle/>
          <a:p>
            <a:r>
              <a:rPr lang="fi-FI" dirty="0"/>
              <a:t>Hoitoaikavarauksen lähettäminen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9952" y="1067365"/>
            <a:ext cx="2542104" cy="2363743"/>
          </a:xfrm>
        </p:spPr>
        <p:txBody>
          <a:bodyPr/>
          <a:lstStyle/>
          <a:p>
            <a:r>
              <a:rPr lang="fi-FI" sz="1200" dirty="0"/>
              <a:t>Kun olet hyväksynyt tekemäsi hoitoaikavarauksen, pääset Yhteenveto-sivulle.</a:t>
            </a:r>
          </a:p>
          <a:p>
            <a:r>
              <a:rPr lang="fi-FI" sz="1200" dirty="0"/>
              <a:t>Tällä sivulla voit tarkistaa jokaisen ilmoittamasi viikon tiedot ”Näytä”-painikkeesta</a:t>
            </a:r>
          </a:p>
          <a:p>
            <a:r>
              <a:rPr lang="fi-FI" sz="1200" dirty="0"/>
              <a:t>Voit kopioida tekemäsi hoitoaikavarauksen muille lapsillesi valitsemalla ”Kopioi hoitoajat sisaruksille” ja valitsemalla lapset, joille tietoja kopioit. </a:t>
            </a:r>
          </a:p>
          <a:p>
            <a:r>
              <a:rPr lang="fi-FI" sz="1200" dirty="0"/>
              <a:t>Jos haluat korjata  tekemääsi varausta valitse ”Edellinen”-painike.</a:t>
            </a:r>
          </a:p>
          <a:p>
            <a:r>
              <a:rPr lang="fi-FI" sz="1200" dirty="0"/>
              <a:t>Jos olet tyytyväinen hoitoaikavaraukseen valitse ”Lähetä”.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72" y="673699"/>
            <a:ext cx="2681956" cy="3796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62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15AD-51CA-4259-B224-DA34A5E6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Hoitoaikojen kopiointi uudelle sijoitukselle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457B4-C0C1-4D3A-AFF4-3648748294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01" y="1258139"/>
            <a:ext cx="2983177" cy="3290415"/>
          </a:xfrm>
        </p:spPr>
        <p:txBody>
          <a:bodyPr/>
          <a:lstStyle/>
          <a:p>
            <a:r>
              <a:rPr lang="fi-FI" dirty="0"/>
              <a:t>Sovellus tarjoaa vanhemmalle mahdollisuutta kopioida tulevaisuuteen ilmoitetut hoitoaikavaraukset uuteen varhaiskasvatuksen hoitopaikkaan.</a:t>
            </a:r>
          </a:p>
          <a:p>
            <a:endParaRPr lang="fi-FI" dirty="0"/>
          </a:p>
          <a:p>
            <a:r>
              <a:rPr lang="fi-FI" dirty="0"/>
              <a:t>Kopiointi ei onnistu enää sen jälkeen kun uuteen hoitopaikkaan on tehty uusia hoitoaikavarauksia.</a:t>
            </a:r>
          </a:p>
          <a:p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A4559-EBB2-4B6C-BC69-4AFCB267AC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64823" y="661678"/>
            <a:ext cx="22098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136B17-8BC2-4410-ACD4-A29EF9B5C4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64823" y="2571750"/>
            <a:ext cx="2583815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2708-7C43-457D-9E55-6A2740A7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100" cy="601598"/>
          </a:xfrm>
        </p:spPr>
        <p:txBody>
          <a:bodyPr/>
          <a:lstStyle/>
          <a:p>
            <a:r>
              <a:rPr lang="fi-FI" dirty="0"/>
              <a:t>2. Yhteenveto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168A3-ED45-4BAC-A1D2-6E9588DB97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763" y="1020814"/>
            <a:ext cx="2736577" cy="2363743"/>
          </a:xfrm>
        </p:spPr>
        <p:txBody>
          <a:bodyPr/>
          <a:lstStyle/>
          <a:p>
            <a:r>
              <a:rPr lang="fi-FI" sz="1200" dirty="0"/>
              <a:t>Kuukauden yleiskatsaus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Sovitut tunnit 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Kuukauden yhteenlasketut suunnitellut ja toteutuneet tunnit</a:t>
            </a:r>
          </a:p>
          <a:p>
            <a:endParaRPr lang="fi-FI" sz="1200" dirty="0"/>
          </a:p>
          <a:p>
            <a:r>
              <a:rPr lang="fi-FI" sz="1200" dirty="0"/>
              <a:t>Päiväkohtaiset tunnit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Päivän suunnitellut kellonajat ja päivän pituus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Päivän toteutuneet tunnit ja päivän pituus</a:t>
            </a:r>
          </a:p>
          <a:p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DC467-5288-4882-8DCE-ADF88569D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38" y="500244"/>
            <a:ext cx="3077961" cy="3986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093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A2F9-4F97-4511-B0BC-DCC1E3A8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77" y="266446"/>
            <a:ext cx="4595100" cy="914288"/>
          </a:xfrm>
        </p:spPr>
        <p:txBody>
          <a:bodyPr/>
          <a:lstStyle/>
          <a:p>
            <a:r>
              <a:rPr lang="fi-FI" dirty="0"/>
              <a:t>Poissaolot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0BB29-901D-44E4-8A45-C6C7D0B5BE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Kunnan määrittelemänä lukitusaikana hoitoaikavaraukseen ei voi tehdä muutoksia </a:t>
            </a:r>
            <a:r>
              <a:rPr lang="fi-FI" b="1" dirty="0"/>
              <a:t>Hoitoaika</a:t>
            </a:r>
            <a:r>
              <a:rPr lang="fi-FI" dirty="0"/>
              <a:t> -toiminnon kautta .</a:t>
            </a:r>
          </a:p>
          <a:p>
            <a:r>
              <a:rPr lang="fi-FI" dirty="0"/>
              <a:t>Äkillisen poissaolon voi ilmoittaa kuluvalle päivälle ja huomiselle </a:t>
            </a:r>
            <a:r>
              <a:rPr lang="fi-FI" b="1" dirty="0"/>
              <a:t>Poissaolot –</a:t>
            </a:r>
            <a:r>
              <a:rPr lang="fi-FI" dirty="0"/>
              <a:t> toiminnossa.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87B5A-F4B5-43C2-A037-1F105FBF6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77" y="685002"/>
            <a:ext cx="2524022" cy="3371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5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1" y="111432"/>
            <a:ext cx="4595100" cy="914288"/>
          </a:xfrm>
        </p:spPr>
        <p:txBody>
          <a:bodyPr/>
          <a:lstStyle/>
          <a:p>
            <a:r>
              <a:rPr lang="sv-SE" dirty="0" err="1"/>
              <a:t>Tiedotteet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7031" y="1179198"/>
            <a:ext cx="3079795" cy="3553576"/>
          </a:xfrm>
        </p:spPr>
        <p:txBody>
          <a:bodyPr/>
          <a:lstStyle/>
          <a:p>
            <a:r>
              <a:rPr lang="fi-FI" dirty="0"/>
              <a:t>Tiedotteet näkyvät listassa aikajärjestyksessä, uusimmat ensimmäisenä.</a:t>
            </a:r>
          </a:p>
          <a:p>
            <a:r>
              <a:rPr lang="fi-FI" dirty="0"/>
              <a:t>Osa tiedotteista voi olla myös kiinnitetty näkymään aina ensimmäisenä.</a:t>
            </a:r>
          </a:p>
          <a:p>
            <a:r>
              <a:rPr lang="fi-FI" dirty="0"/>
              <a:t>Tiedotteet poistuvat näkymästä yleensä kuukauden kuluttua julkaisemisesta.</a:t>
            </a:r>
          </a:p>
          <a:p>
            <a:r>
              <a:rPr lang="fi-FI" dirty="0"/>
              <a:t>Tiedotteet voivat sisältää kuvia, liitetiedostoja ja linkkejä.</a:t>
            </a:r>
          </a:p>
          <a:p>
            <a:r>
              <a:rPr lang="fi-FI" dirty="0"/>
              <a:t>Uusista tiedotteista tulee  mobiilisovelluksessa ilmoitus.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021F4-CE3B-4756-AC01-359D25C14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11" y="511264"/>
            <a:ext cx="2383676" cy="4237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168E24-634D-4466-9C0B-518525CF3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34" y="511264"/>
            <a:ext cx="2383676" cy="42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100" cy="651303"/>
          </a:xfrm>
        </p:spPr>
        <p:txBody>
          <a:bodyPr/>
          <a:lstStyle/>
          <a:p>
            <a:r>
              <a:rPr lang="fi-FI" dirty="0"/>
              <a:t>Kalenteri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6000" y="984739"/>
            <a:ext cx="3109200" cy="2637144"/>
          </a:xfrm>
        </p:spPr>
        <p:txBody>
          <a:bodyPr/>
          <a:lstStyle/>
          <a:p>
            <a:r>
              <a:rPr lang="fi-FI" dirty="0"/>
              <a:t>Yksi tapa tiedottaa / muistuttaa tapahtumista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72DAAB-17CA-43DB-B386-85D7A563C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68" y="565927"/>
            <a:ext cx="2322203" cy="4128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C1B2EA-85AD-48C2-82E4-1657CF9FD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53" y="565928"/>
            <a:ext cx="2322203" cy="41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8FD8-4302-45B6-BEAF-70EAB8D5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8FB6A-794B-4535-A5B2-41C09005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438" y="379039"/>
            <a:ext cx="3028950" cy="1657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7784B6-A812-4F26-BE5E-5470DA1DF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676" y="1204602"/>
            <a:ext cx="2710077" cy="36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B059-F4D9-4B63-AB48-49961A3F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E7F9-8D1C-4FDA-9E59-8535037F14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Muistutukset puuttuvista hoitoajoista</a:t>
            </a:r>
          </a:p>
          <a:p>
            <a:r>
              <a:rPr lang="fi-FI" dirty="0"/>
              <a:t>- Näihin viesteihin ei voi vastata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81DE3-D6F4-4043-BAFF-E68D86058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247" y="1163660"/>
            <a:ext cx="4410075" cy="255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D4CCD-0A2D-44A9-A243-D50092D59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362" y="2371725"/>
            <a:ext cx="18192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C6C6-BD69-4D69-8C4F-316A3EC0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Yhteystietojen muutos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58EE0-B0C6-47B6-A2BC-892C5D7B64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Huoltaja voi Tieto Edun kautta muuttaa </a:t>
            </a:r>
            <a:r>
              <a:rPr lang="fi-FI" b="1" dirty="0"/>
              <a:t>OMAA</a:t>
            </a:r>
            <a:r>
              <a:rPr lang="fi-FI" dirty="0"/>
              <a:t> puhelinnumeroa ja sähköpostiosoitetta.</a:t>
            </a:r>
          </a:p>
          <a:p>
            <a:endParaRPr lang="fi-FI" dirty="0"/>
          </a:p>
          <a:p>
            <a:r>
              <a:rPr lang="fi-FI" dirty="0"/>
              <a:t>Toiminto löytyy valikosta kohdasta</a:t>
            </a:r>
          </a:p>
          <a:p>
            <a:r>
              <a:rPr lang="fi-FI" b="1" dirty="0"/>
              <a:t>Katso koko profiili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B784D-586D-4087-9278-DDD6A96A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1" y="3160758"/>
            <a:ext cx="3143250" cy="1123950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B491728-16D9-476A-B13C-A7B76187A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96" y="420343"/>
            <a:ext cx="2319446" cy="4123459"/>
          </a:xfrm>
          <a:prstGeom prst="rect">
            <a:avLst/>
          </a:prstGeom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F365380-F031-4444-BD50-7E96A88D65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54" y="420343"/>
            <a:ext cx="2319446" cy="41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0261" y="-194160"/>
            <a:ext cx="4595100" cy="914288"/>
          </a:xfrm>
        </p:spPr>
        <p:txBody>
          <a:bodyPr/>
          <a:lstStyle/>
          <a:p>
            <a:r>
              <a:rPr lang="sv-SE" dirty="0"/>
              <a:t>Tieto Edu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337446" y="823669"/>
            <a:ext cx="2979912" cy="3838256"/>
          </a:xfrm>
        </p:spPr>
        <p:txBody>
          <a:bodyPr/>
          <a:lstStyle/>
          <a:p>
            <a:r>
              <a:rPr lang="fi-FI" sz="1200" dirty="0"/>
              <a:t>Mobiilisovellus </a:t>
            </a:r>
            <a:r>
              <a:rPr lang="fi-FI" sz="1200" dirty="0" err="1"/>
              <a:t>Android-</a:t>
            </a:r>
            <a:r>
              <a:rPr lang="fi-FI" sz="1200" dirty="0"/>
              <a:t>  ja iOS -käyttöjärjestelmille</a:t>
            </a:r>
          </a:p>
          <a:p>
            <a:r>
              <a:rPr lang="fi-FI" sz="1200" dirty="0"/>
              <a:t>Maksuton sovellus ladataan Google Playsta tai Applen </a:t>
            </a:r>
            <a:r>
              <a:rPr lang="fi-FI" sz="1200" dirty="0" err="1"/>
              <a:t>App</a:t>
            </a:r>
            <a:r>
              <a:rPr lang="fi-FI" sz="1200" dirty="0"/>
              <a:t> </a:t>
            </a:r>
            <a:r>
              <a:rPr lang="fi-FI" sz="1200" dirty="0" err="1"/>
              <a:t>storesta</a:t>
            </a:r>
            <a:endParaRPr lang="fi-FI" sz="1200" dirty="0"/>
          </a:p>
          <a:p>
            <a:r>
              <a:rPr lang="fi-FI" sz="1200" dirty="0"/>
              <a:t>Mobiilisovelluksen lisäksi Tieto </a:t>
            </a:r>
            <a:r>
              <a:rPr lang="fi-FI" sz="1200" dirty="0" err="1"/>
              <a:t>Edua</a:t>
            </a:r>
            <a:r>
              <a:rPr lang="fi-FI" sz="1200" dirty="0"/>
              <a:t> on mahdollisuus käyttää myös webversiona, joka on laiteriippumaton.</a:t>
            </a:r>
          </a:p>
          <a:p>
            <a:r>
              <a:rPr lang="fi-FI" sz="1200" dirty="0"/>
              <a:t>Vaatii Suomi.fi </a:t>
            </a:r>
            <a:r>
              <a:rPr lang="fi-FI" sz="1200" dirty="0" err="1"/>
              <a:t>tunnistautumisen</a:t>
            </a:r>
            <a:endParaRPr lang="fi-FI" sz="1200" dirty="0"/>
          </a:p>
          <a:p>
            <a:r>
              <a:rPr lang="fi-FI" sz="1200" dirty="0"/>
              <a:t>Sisältää mm.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Hoitoaikojen varaamisen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Tiedotteet ja kalenterin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 Viestit</a:t>
            </a:r>
          </a:p>
          <a:p>
            <a:r>
              <a:rPr lang="fi-FI" sz="1200" dirty="0"/>
              <a:t>riippuen, mitä toimintoja kunnassa on käytössä.</a:t>
            </a:r>
          </a:p>
          <a:p>
            <a:endParaRPr lang="fi-FI" sz="1200" dirty="0"/>
          </a:p>
          <a:p>
            <a:endParaRPr lang="fi-FI" sz="1200" dirty="0"/>
          </a:p>
          <a:p>
            <a:endParaRPr lang="sv-SE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648" y="336645"/>
            <a:ext cx="1638300" cy="1734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CCDDC-702E-49C6-9026-D5FD1D281DEC}"/>
              </a:ext>
            </a:extLst>
          </p:cNvPr>
          <p:cNvSpPr txBox="1"/>
          <p:nvPr/>
        </p:nvSpPr>
        <p:spPr>
          <a:xfrm>
            <a:off x="4192291" y="2827857"/>
            <a:ext cx="4664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>
                <a:hlinkClick r:id="rId4"/>
              </a:rPr>
              <a:t>https://prod-lcsse.service.tieto.com/We.Spaces.Web/?domain=EduAppFI&amp;actor=Actor_Relative&amp;idpmethod=SAML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90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Tieto Education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hlinkClick r:id="rId3"/>
              </a:rPr>
              <a:t>tieto.fi</a:t>
            </a:r>
            <a:r>
              <a:rPr lang="en-GB" dirty="0">
                <a:hlinkClick r:id="rId3"/>
              </a:rPr>
              <a:t>/education</a:t>
            </a:r>
            <a:endParaRPr lang="en-GB" dirty="0"/>
          </a:p>
        </p:txBody>
      </p:sp>
      <p:pic>
        <p:nvPicPr>
          <p:cNvPr id="13" name="Platshållare för bild 5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t="10420" r="204" b="5270"/>
          <a:stretch/>
        </p:blipFill>
        <p:spPr/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8845" flipV="1">
            <a:off x="2531404" y="1762804"/>
            <a:ext cx="1384217" cy="426812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020">
            <a:off x="3783304" y="2027276"/>
            <a:ext cx="3281472" cy="7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5517" y="16856"/>
            <a:ext cx="4695584" cy="914288"/>
          </a:xfrm>
        </p:spPr>
        <p:txBody>
          <a:bodyPr/>
          <a:lstStyle/>
          <a:p>
            <a:r>
              <a:rPr lang="sv-SE" dirty="0" err="1"/>
              <a:t>Näin</a:t>
            </a:r>
            <a:r>
              <a:rPr lang="sv-SE" dirty="0"/>
              <a:t> </a:t>
            </a:r>
            <a:r>
              <a:rPr lang="sv-SE" dirty="0" err="1"/>
              <a:t>käytät</a:t>
            </a:r>
            <a:r>
              <a:rPr lang="sv-SE" dirty="0"/>
              <a:t> Tieto </a:t>
            </a:r>
            <a:r>
              <a:rPr lang="sv-SE" dirty="0" err="1"/>
              <a:t>Edua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295517" y="1117461"/>
            <a:ext cx="2941064" cy="310588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sz="1200" dirty="0"/>
              <a:t> Kun olet kirjautunut Tieto </a:t>
            </a:r>
            <a:r>
              <a:rPr lang="fi-FI" sz="1200" dirty="0" err="1"/>
              <a:t>Eduun</a:t>
            </a:r>
            <a:r>
              <a:rPr lang="fi-FI" sz="1200" dirty="0"/>
              <a:t>, avautuu aloitussivu</a:t>
            </a:r>
          </a:p>
          <a:p>
            <a:r>
              <a:rPr lang="fi-FI" sz="1200" dirty="0"/>
              <a:t>Aloitussivulla näkyvät kaikkia lapsia yhteisesti koskevat toiminnot.</a:t>
            </a:r>
          </a:p>
          <a:p>
            <a:r>
              <a:rPr lang="fi-FI" sz="1200" dirty="0"/>
              <a:t>Lapsen omalle sivulle pääset pyyhkäisemällä/</a:t>
            </a:r>
            <a:r>
              <a:rPr lang="fi-FI" sz="1200" dirty="0" err="1"/>
              <a:t>täppäämällä</a:t>
            </a:r>
            <a:r>
              <a:rPr lang="fi-FI" sz="1200" dirty="0"/>
              <a:t> lapsen nimen alkukirjainta puhelimen näytöllä</a:t>
            </a:r>
          </a:p>
          <a:p>
            <a:r>
              <a:rPr lang="fi-FI" sz="1200" dirty="0"/>
              <a:t>Nettiselaimessa etukirjainten vieressä olevat nuolinäppäimet vievät sinut eteenpäin.</a:t>
            </a:r>
          </a:p>
          <a:p>
            <a:r>
              <a:rPr lang="fi-FI" sz="1200" dirty="0"/>
              <a:t>Sovelluksen päävalikko avautuu oikeasta yläkulmasta kolmen viivan takaa.</a:t>
            </a:r>
          </a:p>
          <a:p>
            <a:endParaRPr lang="fi-FI" sz="1200" dirty="0"/>
          </a:p>
          <a:p>
            <a:endParaRPr lang="fi-FI" sz="1200" dirty="0"/>
          </a:p>
          <a:p>
            <a:endParaRPr lang="sv-SE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9F3C7-51E2-4B5C-A218-4C295AD71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56" y="587629"/>
            <a:ext cx="2343119" cy="41655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37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B79B-A2C1-46C3-B679-91FACB1C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Päävalikko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4AE6C-E6C3-4F92-8491-1B9BFE6BDF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121" y="1157288"/>
            <a:ext cx="2410046" cy="23637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Pääsivu – paluu sovelluksen aloitus sivulle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Asetukset – sovelluksen kielivalinta</a:t>
            </a:r>
          </a:p>
          <a:p>
            <a:pPr marL="915988" lvl="1" indent="-2857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Käyttää oletuksena laitteen omaa kielivalintaa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Ohje – ohjeita sovelluksen ja eri toimintojen käyttöön</a:t>
            </a:r>
          </a:p>
          <a:p>
            <a:pPr marL="915988" lvl="1" indent="-2857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Täydentyy toimintojen lisääntyessä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Kirjaudu ulos</a:t>
            </a:r>
          </a:p>
          <a:p>
            <a:pPr marL="801688" lvl="1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Mikäli et kirjaudu ulos, mobiilisovellus on auki viikon ajan</a:t>
            </a:r>
          </a:p>
          <a:p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940206-21E6-4D2F-80EB-BE094F826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5" y="1947178"/>
            <a:ext cx="1797931" cy="319632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78B523-AB91-4512-814F-AC79D25CE6F6}"/>
              </a:ext>
            </a:extLst>
          </p:cNvPr>
          <p:cNvCxnSpPr>
            <a:cxnSpLocks/>
          </p:cNvCxnSpPr>
          <p:nvPr/>
        </p:nvCxnSpPr>
        <p:spPr bwMode="auto">
          <a:xfrm flipH="1">
            <a:off x="5761582" y="3708132"/>
            <a:ext cx="79273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F2775D0-0ABE-4859-8EC2-1F1947269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20" y="205278"/>
            <a:ext cx="2410046" cy="42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100" cy="731690"/>
          </a:xfrm>
        </p:spPr>
        <p:txBody>
          <a:bodyPr/>
          <a:lstStyle/>
          <a:p>
            <a:r>
              <a:rPr lang="fi-FI" dirty="0"/>
              <a:t>Lapsen toiminnot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6000" y="1080522"/>
            <a:ext cx="2952414" cy="3280969"/>
          </a:xfrm>
        </p:spPr>
        <p:txBody>
          <a:bodyPr/>
          <a:lstStyle/>
          <a:p>
            <a:r>
              <a:rPr lang="fi-FI" sz="1200" dirty="0"/>
              <a:t>Kun olet valinnut lapsen, valitse sen jälkeen Hoitoajat</a:t>
            </a:r>
            <a:endParaRPr lang="fi-FI" sz="1200" dirty="0">
              <a:solidFill>
                <a:schemeClr val="bg1"/>
              </a:solidFill>
            </a:endParaRPr>
          </a:p>
          <a:p>
            <a:pPr lvl="1"/>
            <a:r>
              <a:rPr lang="fi-FI" sz="1200" dirty="0">
                <a:solidFill>
                  <a:schemeClr val="bg1"/>
                </a:solidFill>
              </a:rPr>
              <a:t>Kunta on määritellyt kuluvasta päivästä eteenpäin lukitusajan, jolle ei voi enää tehdä uusia varauksia eikä muuttaa aiemmin tehtyjä varauksia. </a:t>
            </a:r>
          </a:p>
          <a:p>
            <a:pPr lvl="1"/>
            <a:r>
              <a:rPr lang="fi-FI" sz="1200" dirty="0">
                <a:solidFill>
                  <a:schemeClr val="bg1"/>
                </a:solidFill>
              </a:rPr>
              <a:t>Yleisin käytössä oleva lukitusaika koskee kuluvaa ja seuraavaa viikkoa.</a:t>
            </a:r>
          </a:p>
          <a:p>
            <a:pPr lvl="1"/>
            <a:r>
              <a:rPr lang="fi-FI" sz="1200" dirty="0">
                <a:solidFill>
                  <a:schemeClr val="bg1"/>
                </a:solidFill>
              </a:rPr>
              <a:t>Selvitä oman kuntasi käytänteet.</a:t>
            </a:r>
          </a:p>
          <a:p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A04660-D740-4208-BD9C-7DF80EABE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62" y="322543"/>
            <a:ext cx="2425554" cy="4312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093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1A2E4-E77A-4D34-98F3-064E2D17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Hoitoajat</a:t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D7480-0D84-4A68-A888-12C2FB57DD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01" y="1258139"/>
            <a:ext cx="2574027" cy="2363743"/>
          </a:xfrm>
        </p:spPr>
        <p:txBody>
          <a:bodyPr/>
          <a:lstStyle/>
          <a:p>
            <a:r>
              <a:rPr lang="fi-FI" sz="1200" b="1" dirty="0"/>
              <a:t>1. Hoitoaikojen ilmoittaminen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Uusien hoitoaikavarausten tekeminen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Aiemmin tehtyjen varausten muuttaminen</a:t>
            </a:r>
          </a:p>
          <a:p>
            <a:pPr marL="285750" indent="-285750">
              <a:buFontTx/>
              <a:buChar char="-"/>
            </a:pPr>
            <a:endParaRPr lang="fi-FI" sz="1200" dirty="0"/>
          </a:p>
          <a:p>
            <a:r>
              <a:rPr lang="fi-FI" sz="1200" b="1" dirty="0"/>
              <a:t>2. Yhteenveto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Päiväkohtainen yhteenveto varatuista ja toteutuneista tunneista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Kuukauden yhteenveto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CF2AF-07CC-41F1-BA4A-9D2D6A52F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94" y="386210"/>
            <a:ext cx="2458731" cy="4371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1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1" y="111432"/>
            <a:ext cx="4221719" cy="914288"/>
          </a:xfrm>
        </p:spPr>
        <p:txBody>
          <a:bodyPr/>
          <a:lstStyle/>
          <a:p>
            <a:r>
              <a:rPr lang="sv-SE" dirty="0"/>
              <a:t>1. </a:t>
            </a:r>
            <a:r>
              <a:rPr lang="sv-SE" dirty="0" err="1"/>
              <a:t>Hoitoaikojen</a:t>
            </a:r>
            <a:r>
              <a:rPr lang="sv-SE" dirty="0"/>
              <a:t> </a:t>
            </a:r>
            <a:r>
              <a:rPr lang="sv-SE" dirty="0" err="1"/>
              <a:t>ilmoittaminen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96529" y="1165021"/>
            <a:ext cx="2785410" cy="3553576"/>
          </a:xfrm>
        </p:spPr>
        <p:txBody>
          <a:bodyPr/>
          <a:lstStyle/>
          <a:p>
            <a:r>
              <a:rPr lang="fi-FI" sz="1200" dirty="0"/>
              <a:t>Hoitoajat avautuvat aina ensimmäiselle tyhjälle viikolle, jolle hoitoaikoja ei ole vielä varattu.</a:t>
            </a:r>
          </a:p>
          <a:p>
            <a:r>
              <a:rPr lang="fi-FI" sz="1200" dirty="0"/>
              <a:t>Voit tehdä varauksen enintään 6 kk eteenpäin.</a:t>
            </a:r>
          </a:p>
          <a:p>
            <a:r>
              <a:rPr lang="fi-FI" sz="1200" dirty="0"/>
              <a:t>Myös etukäteen tiedetyt poissaolot  on mahdollista ilmoittaa.</a:t>
            </a:r>
          </a:p>
          <a:p>
            <a:r>
              <a:rPr lang="fi-FI" sz="1200" dirty="0"/>
              <a:t>Valitse jokaisen päivän kohdalla hoitoon tulo- ja lähtökellonaika. Täytä poissaolo, niille päiville, kun lapsesi ei tarvitse hoitoa.</a:t>
            </a:r>
          </a:p>
          <a:p>
            <a:endParaRPr lang="fi-FI" sz="1200" dirty="0"/>
          </a:p>
          <a:p>
            <a:r>
              <a:rPr lang="fi-FI" sz="1200" dirty="0"/>
              <a:t>Aikajana –kytkimestä vaihtuu aikanäkymä.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46" y="459900"/>
            <a:ext cx="2634525" cy="468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5A6AE5-E372-4547-97FD-B491C355A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38" y="459900"/>
            <a:ext cx="2634525" cy="468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B57289-93F4-4245-9D42-32DDA3190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28" y="4182817"/>
            <a:ext cx="13144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100" cy="651303"/>
          </a:xfrm>
        </p:spPr>
        <p:txBody>
          <a:bodyPr/>
          <a:lstStyle/>
          <a:p>
            <a:r>
              <a:rPr lang="fi-FI" dirty="0"/>
              <a:t>Päivän kopiointi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6000" y="984739"/>
            <a:ext cx="2616558" cy="2637144"/>
          </a:xfrm>
        </p:spPr>
        <p:txBody>
          <a:bodyPr/>
          <a:lstStyle/>
          <a:p>
            <a:r>
              <a:rPr lang="fi-FI" sz="1200" dirty="0"/>
              <a:t>Voit kopioida päivän hoitoaikavarauksen tai poissaolon toiselle päivälle .</a:t>
            </a:r>
          </a:p>
          <a:p>
            <a:endParaRPr lang="fi-FI" sz="1200" dirty="0"/>
          </a:p>
          <a:p>
            <a:endParaRPr lang="fi-FI" dirty="0"/>
          </a:p>
          <a:p>
            <a:r>
              <a:rPr lang="fi-FI" dirty="0"/>
              <a:t>Kopiointi / liitä toiminnot löytyvät päivärivin oikeasta reunasta</a:t>
            </a:r>
          </a:p>
          <a:p>
            <a:endParaRPr lang="fi-FI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C550ACB-1E68-4A74-911A-B24971E74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33" y="318654"/>
            <a:ext cx="2297040" cy="4083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C59DD1-17FB-46EB-9761-1130F02B2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" y="1533525"/>
            <a:ext cx="18192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100" cy="651303"/>
          </a:xfrm>
        </p:spPr>
        <p:txBody>
          <a:bodyPr/>
          <a:lstStyle/>
          <a:p>
            <a:r>
              <a:rPr lang="fi-FI" dirty="0"/>
              <a:t>Viikon kopiointi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6000" y="984739"/>
            <a:ext cx="2616558" cy="2637144"/>
          </a:xfrm>
        </p:spPr>
        <p:txBody>
          <a:bodyPr/>
          <a:lstStyle/>
          <a:p>
            <a:r>
              <a:rPr lang="fi-FI" sz="1200" dirty="0"/>
              <a:t>Kun olet täyttänyt yhden viikon hoitoajat, voit tarvittaessa kopioida viikon tiedot myös seuraaville viikoille.</a:t>
            </a:r>
          </a:p>
          <a:p>
            <a:r>
              <a:rPr lang="fi-FI" sz="1200" dirty="0"/>
              <a:t>Valitse ensin viikko, jonka hoitoajat haluat kopioida. Valitse sivun alalaidasta ”kopioi viikko”.</a:t>
            </a:r>
          </a:p>
          <a:p>
            <a:r>
              <a:rPr lang="fi-FI" sz="1200" dirty="0"/>
              <a:t>Valitse ne viikot, joille haluat valitun viikon kopioida ja Vahvista valinta</a:t>
            </a:r>
          </a:p>
          <a:p>
            <a:endParaRPr lang="fi-FI" sz="1200" dirty="0"/>
          </a:p>
          <a:p>
            <a:r>
              <a:rPr lang="fi-FI" sz="1200" dirty="0"/>
              <a:t>Sisaruksille hoitoajat voidaan kopioida varausten lähettämisen yhteydessä.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34204-0A16-4512-AEE5-2DB2E5E9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058" y="2226555"/>
            <a:ext cx="2352675" cy="1101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D8717D-1C46-47A7-BF6B-AB1454DBB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871" y="246160"/>
            <a:ext cx="2317595" cy="318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94762E-0E9B-498C-9AA6-452D50F71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872" y="3435581"/>
            <a:ext cx="2317594" cy="1409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406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theme/theme1.xml><?xml version="1.0" encoding="utf-8"?>
<a:theme xmlns:a="http://schemas.openxmlformats.org/drawingml/2006/main" name="Tieto_Education">
  <a:themeElements>
    <a:clrScheme name="Tieto Education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D21A67"/>
      </a:accent2>
      <a:accent3>
        <a:srgbClr val="6CC04A"/>
      </a:accent3>
      <a:accent4>
        <a:srgbClr val="CF5F05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_Education" id="{7553EBA8-279F-244E-B47F-1F0B5F624A7F}" vid="{D6E89E71-291B-CC45-B4E6-0831E0179CFE}"/>
    </a:ext>
  </a:extLst>
</a:theme>
</file>

<file path=ppt/theme/theme10.xml><?xml version="1.0" encoding="utf-8"?>
<a:theme xmlns:a="http://schemas.openxmlformats.org/drawingml/2006/main" name="Tieto Education">
  <a:themeElements>
    <a:clrScheme name="Tieto Education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D21A67"/>
      </a:accent2>
      <a:accent3>
        <a:srgbClr val="6CC04A"/>
      </a:accent3>
      <a:accent4>
        <a:srgbClr val="CF5F05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D79DA9D6-450F-473E-8D37-7C5B32A99E29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FFFFFF"/>
      </a:accent3>
      <a:accent4>
        <a:srgbClr val="6C6C6C"/>
      </a:accent4>
      <a:accent5>
        <a:srgbClr val="B7D6F0"/>
      </a:accent5>
      <a:accent6>
        <a:srgbClr val="CF5978"/>
      </a:accent6>
      <a:hlink>
        <a:srgbClr val="62B3E5"/>
      </a:hlink>
      <a:folHlink>
        <a:srgbClr val="62B3E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FFFFFF"/>
      </a:accent3>
      <a:accent4>
        <a:srgbClr val="6C6C6C"/>
      </a:accent4>
      <a:accent5>
        <a:srgbClr val="B7D6F0"/>
      </a:accent5>
      <a:accent6>
        <a:srgbClr val="CF5978"/>
      </a:accent6>
      <a:hlink>
        <a:srgbClr val="62B3E5"/>
      </a:hlink>
      <a:folHlink>
        <a:srgbClr val="62B3E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page blue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D1C9AA22-C90F-437A-9BEF-ADD9267EEF0B}"/>
    </a:ext>
  </a:extLst>
</a:theme>
</file>

<file path=ppt/theme/theme3.xml><?xml version="1.0" encoding="utf-8"?>
<a:theme xmlns:a="http://schemas.openxmlformats.org/drawingml/2006/main" name="Content page red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D79DA9D6-450F-473E-8D37-7C5B32A99E29}"/>
    </a:ext>
  </a:extLst>
</a:theme>
</file>

<file path=ppt/theme/theme4.xml><?xml version="1.0" encoding="utf-8"?>
<a:theme xmlns:a="http://schemas.openxmlformats.org/drawingml/2006/main" name="Content page green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253400C8-6DC2-45CC-B9C6-ED93CE51EAE6}"/>
    </a:ext>
  </a:extLst>
</a:theme>
</file>

<file path=ppt/theme/theme5.xml><?xml version="1.0" encoding="utf-8"?>
<a:theme xmlns:a="http://schemas.openxmlformats.org/drawingml/2006/main" name="Content page orange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542568A8-5BDA-495E-AA32-427E32DD0D62}"/>
    </a:ext>
  </a:extLst>
</a:theme>
</file>

<file path=ppt/theme/theme6.xml><?xml version="1.0" encoding="utf-8"?>
<a:theme xmlns:a="http://schemas.openxmlformats.org/drawingml/2006/main" name="1_Content page blue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D1C9AA22-C90F-437A-9BEF-ADD9267EEF0B}"/>
    </a:ext>
  </a:extLst>
</a:theme>
</file>

<file path=ppt/theme/theme7.xml><?xml version="1.0" encoding="utf-8"?>
<a:theme xmlns:a="http://schemas.openxmlformats.org/drawingml/2006/main" name="1_Content page red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D79DA9D6-450F-473E-8D37-7C5B32A99E29}"/>
    </a:ext>
  </a:extLst>
</a:theme>
</file>

<file path=ppt/theme/theme8.xml><?xml version="1.0" encoding="utf-8"?>
<a:theme xmlns:a="http://schemas.openxmlformats.org/drawingml/2006/main" name="1_Content page green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253400C8-6DC2-45CC-B9C6-ED93CE51EAE6}"/>
    </a:ext>
  </a:extLst>
</a:theme>
</file>

<file path=ppt/theme/theme9.xml><?xml version="1.0" encoding="utf-8"?>
<a:theme xmlns:a="http://schemas.openxmlformats.org/drawingml/2006/main" name="1_Content page orange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542568A8-5BDA-495E-AA32-427E32DD0D6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 Word Document" ma:contentTypeID="0x010100C81DE0831B9E43D6A3777C13BAFC78120101003B7708F758DA5E4186284982860F5950" ma:contentTypeVersion="11" ma:contentTypeDescription="TE Word document used on internal side." ma:contentTypeScope="" ma:versionID="3d13c8958b51ddd432947eff0d45f07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f5ebb784-2a2e-42e7-8444-a41dcb136862" xmlns:ns4="http://schemas.microsoft.com/sharepoint/v4" targetNamespace="http://schemas.microsoft.com/office/2006/metadata/properties" ma:root="true" ma:fieldsID="aed4dc0fb9f817cdb2b7952b75a423e0" ns1:_="" ns2:_="" ns3:_="" ns4:_="">
    <xsd:import namespace="http://schemas.microsoft.com/sharepoint/v3"/>
    <xsd:import namespace="http://schemas.microsoft.com/sharepoint/v3/fields"/>
    <xsd:import namespace="f5ebb784-2a2e-42e7-8444-a41dcb13686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DocumentStatus"/>
                <xsd:element ref="ns2:DocumentVersion" minOccurs="0"/>
                <xsd:element ref="ns3:Doc_x0020_type" minOccurs="0"/>
                <xsd:element ref="ns3:Product" minOccurs="0"/>
                <xsd:element ref="ns3:Versio" minOccurs="0"/>
                <xsd:element ref="ns3:Huom_x0021_" minOccurs="0"/>
                <xsd:element ref="ns3:Status2" minOccurs="0"/>
                <xsd:element ref="ns3:PT_x002f_LM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tatus" ma:index="8" ma:displayName="Status" ma:default="Draft" ma:internalName="DocumentStatus">
      <xsd:simpleType>
        <xsd:restriction base="dms:Choice">
          <xsd:enumeration value="Draft"/>
          <xsd:enumeration value="Proposal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Version" ma:index="9" nillable="true" ma:displayName="Version" ma:internalName="DocumentVers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bb784-2a2e-42e7-8444-a41dcb136862" elementFormDefault="qualified">
    <xsd:import namespace="http://schemas.microsoft.com/office/2006/documentManagement/types"/>
    <xsd:import namespace="http://schemas.microsoft.com/office/infopath/2007/PartnerControls"/>
    <xsd:element name="Doc_x0020_type" ma:index="10" nillable="true" ma:displayName="Doc type" ma:default="Muu" ma:description="Dokumentin tyyppi" ma:format="Dropdown" ma:internalName="Doc_x0020_type">
      <xsd:simpleType>
        <xsd:restriction base="dms:Choice">
          <xsd:enumeration value="Asiakasyhteistyö"/>
          <xsd:enumeration value="Liiketoim.&amp;Tuotehall"/>
          <xsd:enumeration value="Koulutus"/>
          <xsd:enumeration value="Markkinointi"/>
          <xsd:enumeration value="Myynti"/>
          <xsd:enumeration value="Tekninen"/>
          <xsd:enumeration value="Testaus"/>
          <xsd:enumeration value="Toimitus"/>
          <xsd:enumeration value="Tuki&amp;versio info"/>
          <xsd:enumeration value="Tuotekuvaus"/>
          <xsd:enumeration value="Vaatimus&amp;Ratkaisu"/>
          <xsd:enumeration value="Virhe&amp;Kehityslistat"/>
          <xsd:enumeration value="Muu"/>
          <xsd:enumeration value="Rek. seloste"/>
        </xsd:restriction>
      </xsd:simpleType>
    </xsd:element>
    <xsd:element name="Product" ma:index="11" nillable="true" ma:displayName="Product" ma:default="Yleinen" ma:description="Tuotteen nimi" ma:format="Dropdown" ma:internalName="Product">
      <xsd:simpleType>
        <xsd:restriction base="dms:Choice">
          <xsd:enumeration value="Ajanvaraus"/>
          <xsd:enumeration value="Asukas"/>
          <xsd:enumeration value="Fakta"/>
          <xsd:enumeration value="KH Optimointi"/>
          <xsd:enumeration value="KH Mobiili"/>
          <xsd:enumeration value="Lifecare"/>
          <xsd:enumeration value="LPH"/>
          <xsd:enumeration value="LPH PPH palkat"/>
          <xsd:enumeration value="LPH-web"/>
          <xsd:enumeration value="LPH-liittymä"/>
          <xsd:enumeration value="LV"/>
          <xsd:enumeration value="YPH"/>
          <xsd:enumeration value="YPH-laitos"/>
          <xsd:enumeration value="YPH-seuranta"/>
          <xsd:enumeration value="YPH-liittymä"/>
          <xsd:enumeration value="Viestinvälitys"/>
          <xsd:enumeration value="ELTU"/>
          <xsd:enumeration value="Mobiilimuksu"/>
          <xsd:enumeration value="Opetustoimi"/>
          <xsd:enumeration value="Yleinen"/>
        </xsd:restriction>
      </xsd:simpleType>
    </xsd:element>
    <xsd:element name="Versio" ma:index="12" nillable="true" ma:displayName="Release" ma:default="9.6" ma:description="Release/versio" ma:format="Dropdown" ma:internalName="Versio" ma:readOnly="false">
      <xsd:simpleType>
        <xsd:union memberTypes="dms:Text">
          <xsd:simpleType>
            <xsd:restriction base="dms:Choice">
              <xsd:enumeration value="9.6 vk47"/>
              <xsd:enumeration value="9.6 vk42"/>
              <xsd:enumeration value="9.6 vk38"/>
              <xsd:enumeration value="9.6 vk24"/>
              <xsd:enumeration value="9.6 vk20"/>
              <xsd:enumeration value="9.6 vk16"/>
              <xsd:enumeration value="9.6 vk11"/>
              <xsd:enumeration value="9.6 vk7"/>
              <xsd:enumeration value="9.6 vk4"/>
              <xsd:enumeration value="9.6"/>
              <xsd:enumeration value="9.5 vk48"/>
              <xsd:enumeration value="9.5 vk44"/>
              <xsd:enumeration value="9.5 vk40"/>
              <xsd:enumeration value="9.5 vk36"/>
              <xsd:enumeration value="9.5 vk26"/>
              <xsd:enumeration value="9.5 vk22"/>
              <xsd:enumeration value="9.5 vk18"/>
              <xsd:enumeration value="9.5 vk14"/>
              <xsd:enumeration value="9.5 vk10"/>
              <xsd:enumeration value="9.5 vk6"/>
              <xsd:enumeration value="9.5"/>
              <xsd:enumeration value="9.4 SP3"/>
              <xsd:enumeration value="9.4 SP2"/>
              <xsd:enumeration value="9.4 SP1"/>
              <xsd:enumeration value="9.4"/>
              <xsd:enumeration value="9.3 SP3"/>
              <xsd:enumeration value="9.3 SP2"/>
              <xsd:enumeration value="9.3 SP1"/>
              <xsd:enumeration value="9.3"/>
              <xsd:enumeration value="9.2 SP3"/>
              <xsd:enumeration value="9.2 SP2"/>
              <xsd:enumeration value="9.2 SP1"/>
              <xsd:enumeration value="9.2"/>
              <xsd:enumeration value="9.1 SP3"/>
              <xsd:enumeration value="9.1 SP2"/>
              <xsd:enumeration value="9.1 SP1"/>
              <xsd:enumeration value="9.1"/>
              <xsd:enumeration value="2.9.1"/>
              <xsd:enumeration value="2.9.2"/>
              <xsd:enumeration value="3.0"/>
              <xsd:enumeration value="3.2"/>
              <xsd:enumeration value="3.3"/>
              <xsd:enumeration value="3.4"/>
              <xsd:enumeration value="3.5"/>
              <xsd:enumeration value="Yleinen"/>
            </xsd:restriction>
          </xsd:simpleType>
        </xsd:union>
      </xsd:simpleType>
    </xsd:element>
    <xsd:element name="Huom_x0021_" ma:index="13" nillable="true" ma:displayName="Huom!" ma:description="jotain muuta tärkeää tietoa" ma:internalName="Huom_x0021_">
      <xsd:simpleType>
        <xsd:restriction base="dms:Text">
          <xsd:maxLength value="255"/>
        </xsd:restriction>
      </xsd:simpleType>
    </xsd:element>
    <xsd:element name="Status2" ma:index="14" nillable="true" ma:displayName="Int/public" ma:default="Sisäinen" ma:description="vain sisäiseen käyttöön/myös asiakkaille/arkistoitava" ma:format="Dropdown" ma:internalName="Status2" ma:readOnly="false">
      <xsd:simpleType>
        <xsd:restriction base="dms:Choice">
          <xsd:enumeration value="Sisäinen"/>
          <xsd:enumeration value="Julkinen"/>
          <xsd:enumeration value="Arkisto"/>
        </xsd:restriction>
      </xsd:simpleType>
    </xsd:element>
    <xsd:element name="PT_x002f_LM" ma:index="15" nillable="true" ma:displayName="PT/LP" ma:default="Lisäpiirrre" ma:format="RadioButtons" ma:internalName="PT_x002f_LM" ma:readOnly="false">
      <xsd:simpleType>
        <xsd:restriction base="dms:Choice">
          <xsd:enumeration value="Perustuote"/>
          <xsd:enumeration value="Lisäpiirrr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Version xmlns="http://schemas.microsoft.com/sharepoint/v3/fields" xsi:nil="true"/>
    <Product xmlns="f5ebb784-2a2e-42e7-8444-a41dcb136862">Yleinen</Product>
    <PT_x002f_LM xmlns="f5ebb784-2a2e-42e7-8444-a41dcb136862">Lisäpiirrre</PT_x002f_LM>
    <IconOverlay xmlns="http://schemas.microsoft.com/sharepoint/v4" xsi:nil="true"/>
    <DocumentStatus xmlns="http://schemas.microsoft.com/sharepoint/v3">Draft</DocumentStatus>
    <Status2 xmlns="f5ebb784-2a2e-42e7-8444-a41dcb136862">Sisäinen</Status2>
    <Huom_x0021_ xmlns="f5ebb784-2a2e-42e7-8444-a41dcb136862" xsi:nil="true"/>
    <Doc_x0020_type xmlns="f5ebb784-2a2e-42e7-8444-a41dcb136862">Muu</Doc_x0020_type>
    <Versio xmlns="f5ebb784-2a2e-42e7-8444-a41dcb136862">9.6</Versi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EADD75-1581-4A5E-9369-39A5905BD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f5ebb784-2a2e-42e7-8444-a41dcb13686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06333A-8DD3-4BFC-9400-7F681246CDC3}">
  <ds:schemaRefs>
    <ds:schemaRef ds:uri="http://schemas.microsoft.com/sharepoint/v3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4"/>
    <ds:schemaRef ds:uri="http://purl.org/dc/elements/1.1/"/>
    <ds:schemaRef ds:uri="http://schemas.microsoft.com/office/2006/metadata/properties"/>
    <ds:schemaRef ds:uri="f5ebb784-2a2e-42e7-8444-a41dcb136862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6B34A0-820A-4011-B7A1-C66ECB8B2A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TietoWide</Template>
  <TotalTime>0</TotalTime>
  <Words>645</Words>
  <Application>Microsoft Office PowerPoint</Application>
  <PresentationFormat>Näytössä katseltava esitys (16:9)</PresentationFormat>
  <Paragraphs>121</Paragraphs>
  <Slides>20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10</vt:i4>
      </vt:variant>
      <vt:variant>
        <vt:lpstr>Dian otsikot</vt:lpstr>
      </vt:variant>
      <vt:variant>
        <vt:i4>20</vt:i4>
      </vt:variant>
    </vt:vector>
  </HeadingPairs>
  <TitlesOfParts>
    <vt:vector size="32" baseType="lpstr">
      <vt:lpstr>Arial</vt:lpstr>
      <vt:lpstr>Helvetica</vt:lpstr>
      <vt:lpstr>Tieto_Education</vt:lpstr>
      <vt:lpstr>Content page blue</vt:lpstr>
      <vt:lpstr>Content page red</vt:lpstr>
      <vt:lpstr>Content page green</vt:lpstr>
      <vt:lpstr>Content page orange</vt:lpstr>
      <vt:lpstr>1_Content page blue</vt:lpstr>
      <vt:lpstr>1_Content page red</vt:lpstr>
      <vt:lpstr>1_Content page green</vt:lpstr>
      <vt:lpstr>1_Content page orange</vt:lpstr>
      <vt:lpstr>Tieto Education</vt:lpstr>
      <vt:lpstr>Tieto Edu</vt:lpstr>
      <vt:lpstr>Tieto Edu</vt:lpstr>
      <vt:lpstr>Näin käytät Tieto Edua</vt:lpstr>
      <vt:lpstr>Päävalikko</vt:lpstr>
      <vt:lpstr>Lapsen toiminnot</vt:lpstr>
      <vt:lpstr>Hoitoajat </vt:lpstr>
      <vt:lpstr>1. Hoitoaikojen ilmoittaminen</vt:lpstr>
      <vt:lpstr>Päivän kopiointi</vt:lpstr>
      <vt:lpstr>Viikon kopiointi</vt:lpstr>
      <vt:lpstr>Yleiskatsaus</vt:lpstr>
      <vt:lpstr>Hoitoaikavarauksen lähettäminen</vt:lpstr>
      <vt:lpstr>Hoitoaikojen kopiointi uudelle sijoitukselle</vt:lpstr>
      <vt:lpstr>2. Yhteenveto</vt:lpstr>
      <vt:lpstr>Poissaolot</vt:lpstr>
      <vt:lpstr>Tiedotteet</vt:lpstr>
      <vt:lpstr>Kalenteri</vt:lpstr>
      <vt:lpstr>Viestit</vt:lpstr>
      <vt:lpstr>Viestit</vt:lpstr>
      <vt:lpstr>Yhteystietojen muutos</vt:lpstr>
      <vt:lpstr>Tieto Education</vt:lpstr>
    </vt:vector>
  </TitlesOfParts>
  <Company>Tieto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Sundbom Britt-Marie</dc:creator>
  <cp:lastModifiedBy>Kokkonen Paula</cp:lastModifiedBy>
  <cp:revision>192</cp:revision>
  <dcterms:created xsi:type="dcterms:W3CDTF">2016-08-23T07:26:40Z</dcterms:created>
  <dcterms:modified xsi:type="dcterms:W3CDTF">2019-10-24T07:07:06Z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lour8">
    <vt:lpwstr>255,190,133</vt:lpwstr>
  </property>
  <property fmtid="{D5CDD505-2E9C-101B-9397-08002B2CF9AE}" pid="3" name="Colour7">
    <vt:lpwstr>189,224,147</vt:lpwstr>
  </property>
  <property fmtid="{D5CDD505-2E9C-101B-9397-08002B2CF9AE}" pid="4" name="Colour6">
    <vt:lpwstr>240,179,202</vt:lpwstr>
  </property>
  <property fmtid="{D5CDD505-2E9C-101B-9397-08002B2CF9AE}" pid="5" name="Colour5">
    <vt:lpwstr>154,202,235</vt:lpwstr>
  </property>
  <property fmtid="{D5CDD505-2E9C-101B-9397-08002B2CF9AE}" pid="6" name="Colour4">
    <vt:lpwstr>215,95,0</vt:lpwstr>
  </property>
  <property fmtid="{D5CDD505-2E9C-101B-9397-08002B2CF9AE}" pid="7" name="Colour3">
    <vt:lpwstr>0,131,62</vt:lpwstr>
  </property>
  <property fmtid="{D5CDD505-2E9C-101B-9397-08002B2CF9AE}" pid="8" name="Colour2">
    <vt:lpwstr>213,16,103</vt:lpwstr>
  </property>
  <property fmtid="{D5CDD505-2E9C-101B-9397-08002B2CF9AE}" pid="9" name="Colour1">
    <vt:lpwstr>0,101,160</vt:lpwstr>
  </property>
  <property fmtid="{D5CDD505-2E9C-101B-9397-08002B2CF9AE}" pid="10" name="_NewReviewCycle">
    <vt:lpwstr/>
  </property>
  <property fmtid="{D5CDD505-2E9C-101B-9397-08002B2CF9AE}" pid="11" name="ContentTypeId">
    <vt:lpwstr>0x010100C81DE0831B9E43D6A3777C13BAFC78120101003B7708F758DA5E4186284982860F5950</vt:lpwstr>
  </property>
</Properties>
</file>